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handoutMasterIdLst>
    <p:handoutMasterId r:id="rId14"/>
  </p:handoutMasterIdLst>
  <p:sldIdLst>
    <p:sldId id="297" r:id="rId2"/>
    <p:sldId id="258" r:id="rId3"/>
    <p:sldId id="295" r:id="rId4"/>
    <p:sldId id="296" r:id="rId5"/>
    <p:sldId id="286" r:id="rId6"/>
    <p:sldId id="290" r:id="rId7"/>
    <p:sldId id="291" r:id="rId8"/>
    <p:sldId id="287" r:id="rId9"/>
    <p:sldId id="288" r:id="rId10"/>
    <p:sldId id="289" r:id="rId11"/>
    <p:sldId id="292" r:id="rId12"/>
    <p:sldId id="294" r:id="rId13"/>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Arial" charset="0"/>
        <a:ea typeface="+mn-ea"/>
        <a:cs typeface="+mn-cs"/>
      </a:defRPr>
    </a:lvl1pPr>
    <a:lvl2pPr marL="457200" algn="l" rtl="0" eaLnBrk="0" fontAlgn="base" hangingPunct="0">
      <a:spcBef>
        <a:spcPct val="0"/>
      </a:spcBef>
      <a:spcAft>
        <a:spcPct val="0"/>
      </a:spcAft>
      <a:defRPr sz="3200" kern="1200">
        <a:solidFill>
          <a:schemeClr val="tx1"/>
        </a:solidFill>
        <a:latin typeface="Arial" charset="0"/>
        <a:ea typeface="+mn-ea"/>
        <a:cs typeface="+mn-cs"/>
      </a:defRPr>
    </a:lvl2pPr>
    <a:lvl3pPr marL="914400" algn="l" rtl="0" eaLnBrk="0" fontAlgn="base" hangingPunct="0">
      <a:spcBef>
        <a:spcPct val="0"/>
      </a:spcBef>
      <a:spcAft>
        <a:spcPct val="0"/>
      </a:spcAft>
      <a:defRPr sz="3200" kern="1200">
        <a:solidFill>
          <a:schemeClr val="tx1"/>
        </a:solidFill>
        <a:latin typeface="Arial" charset="0"/>
        <a:ea typeface="+mn-ea"/>
        <a:cs typeface="+mn-cs"/>
      </a:defRPr>
    </a:lvl3pPr>
    <a:lvl4pPr marL="1371600" algn="l" rtl="0" eaLnBrk="0" fontAlgn="base" hangingPunct="0">
      <a:spcBef>
        <a:spcPct val="0"/>
      </a:spcBef>
      <a:spcAft>
        <a:spcPct val="0"/>
      </a:spcAft>
      <a:defRPr sz="3200" kern="1200">
        <a:solidFill>
          <a:schemeClr val="tx1"/>
        </a:solidFill>
        <a:latin typeface="Arial" charset="0"/>
        <a:ea typeface="+mn-ea"/>
        <a:cs typeface="+mn-cs"/>
      </a:defRPr>
    </a:lvl4pPr>
    <a:lvl5pPr marL="1828800" algn="l" rtl="0" eaLnBrk="0" fontAlgn="base" hangingPunct="0">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66" d="100"/>
          <a:sy n="66" d="100"/>
        </p:scale>
        <p:origin x="-127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048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048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2048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7948F46-A71C-4A16-8B52-A4B01319DBFC}"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1" name="Rectangle 4"/>
              <p:cNvSpPr>
                <a:spLocks noChangeArrowheads="1"/>
              </p:cNvSpPr>
              <p:nvPr/>
            </p:nvSpPr>
            <p:spPr bwMode="white">
              <a:xfrm>
                <a:off x="0" y="0"/>
                <a:ext cx="5760" cy="1600"/>
              </a:xfrm>
              <a:prstGeom prst="rect">
                <a:avLst/>
              </a:prstGeom>
              <a:gradFill rotWithShape="0">
                <a:gsLst>
                  <a:gs pos="0">
                    <a:schemeClr val="hlink"/>
                  </a:gs>
                  <a:gs pos="100000">
                    <a:schemeClr val="bg2"/>
                  </a:gs>
                </a:gsLst>
                <a:lin ang="5400000" scaled="1"/>
              </a:gradFill>
              <a:ln w="9525">
                <a:noFill/>
                <a:miter lim="800000"/>
                <a:headEnd/>
                <a:tailEnd/>
              </a:ln>
            </p:spPr>
            <p:txBody>
              <a:bodyPr wrap="none" anchor="ctr"/>
              <a:lstStyle/>
              <a:p>
                <a:endParaRPr lang="en-GB"/>
              </a:p>
            </p:txBody>
          </p:sp>
          <p:sp>
            <p:nvSpPr>
              <p:cNvPr id="12" name="Rectangle 5"/>
              <p:cNvSpPr>
                <a:spLocks noChangeArrowheads="1"/>
              </p:cNvSpPr>
              <p:nvPr/>
            </p:nvSpPr>
            <p:spPr bwMode="white">
              <a:xfrm>
                <a:off x="0" y="1600"/>
                <a:ext cx="5760" cy="2720"/>
              </a:xfrm>
              <a:prstGeom prst="rect">
                <a:avLst/>
              </a:prstGeom>
              <a:gradFill rotWithShape="0">
                <a:gsLst>
                  <a:gs pos="0">
                    <a:schemeClr val="bg2"/>
                  </a:gs>
                  <a:gs pos="100000">
                    <a:schemeClr val="bg1"/>
                  </a:gs>
                </a:gsLst>
                <a:lin ang="5400000" scaled="1"/>
              </a:gradFill>
              <a:ln w="9525">
                <a:noFill/>
                <a:miter lim="800000"/>
                <a:headEnd/>
                <a:tailEnd/>
              </a:ln>
            </p:spPr>
            <p:txBody>
              <a:bodyPr wrap="none" anchor="ctr"/>
              <a:lstStyle/>
              <a:p>
                <a:endParaRPr lang="en-GB"/>
              </a:p>
            </p:txBody>
          </p:sp>
        </p:grpSp>
        <p:pic>
          <p:nvPicPr>
            <p:cNvPr id="6" name="Picture 6" descr="A:\grapes.GIF"/>
            <p:cNvPicPr>
              <a:picLocks noChangeAspect="1" noChangeArrowheads="1"/>
            </p:cNvPicPr>
            <p:nvPr/>
          </p:nvPicPr>
          <p:blipFill>
            <a:blip r:embed="rId2" cstate="print"/>
            <a:srcRect/>
            <a:stretch>
              <a:fillRect/>
            </a:stretch>
          </p:blipFill>
          <p:spPr bwMode="ltGray">
            <a:xfrm>
              <a:off x="163" y="0"/>
              <a:ext cx="680" cy="3152"/>
            </a:xfrm>
            <a:prstGeom prst="rect">
              <a:avLst/>
            </a:prstGeom>
            <a:noFill/>
            <a:ln w="9525">
              <a:noFill/>
              <a:miter lim="800000"/>
              <a:headEnd/>
              <a:tailEnd/>
            </a:ln>
          </p:spPr>
        </p:pic>
        <p:grpSp>
          <p:nvGrpSpPr>
            <p:cNvPr id="7" name="Group 7"/>
            <p:cNvGrpSpPr>
              <a:grpSpLocks/>
            </p:cNvGrpSpPr>
            <p:nvPr/>
          </p:nvGrpSpPr>
          <p:grpSpPr bwMode="auto">
            <a:xfrm>
              <a:off x="648" y="0"/>
              <a:ext cx="97" cy="3613"/>
              <a:chOff x="226" y="0"/>
              <a:chExt cx="80" cy="3613"/>
            </a:xfrm>
          </p:grpSpPr>
          <p:sp>
            <p:nvSpPr>
              <p:cNvPr id="9" name="Rectangle 21"/>
              <p:cNvSpPr>
                <a:spLocks noChangeArrowheads="1"/>
              </p:cNvSpPr>
              <p:nvPr/>
            </p:nvSpPr>
            <p:spPr bwMode="ltGray">
              <a:xfrm>
                <a:off x="226" y="0"/>
                <a:ext cx="80" cy="853"/>
              </a:xfrm>
              <a:prstGeom prst="rect">
                <a:avLst/>
              </a:prstGeom>
              <a:gradFill rotWithShape="0">
                <a:gsLst>
                  <a:gs pos="0">
                    <a:schemeClr val="folHlink"/>
                  </a:gs>
                  <a:gs pos="100000">
                    <a:schemeClr val="accent1"/>
                  </a:gs>
                </a:gsLst>
                <a:lin ang="5400000" scaled="1"/>
              </a:gradFill>
              <a:ln w="9525">
                <a:noFill/>
                <a:miter lim="800000"/>
                <a:headEnd/>
                <a:tailEnd/>
              </a:ln>
            </p:spPr>
            <p:txBody>
              <a:bodyPr wrap="none" anchor="ctr"/>
              <a:lstStyle/>
              <a:p>
                <a:endParaRPr lang="en-GB"/>
              </a:p>
            </p:txBody>
          </p:sp>
          <p:sp>
            <p:nvSpPr>
              <p:cNvPr id="10" name="Rectangle 22"/>
              <p:cNvSpPr>
                <a:spLocks noChangeArrowheads="1"/>
              </p:cNvSpPr>
              <p:nvPr/>
            </p:nvSpPr>
            <p:spPr bwMode="ltGray">
              <a:xfrm>
                <a:off x="226" y="840"/>
                <a:ext cx="80" cy="2773"/>
              </a:xfrm>
              <a:prstGeom prst="rect">
                <a:avLst/>
              </a:prstGeom>
              <a:gradFill rotWithShape="0">
                <a:gsLst>
                  <a:gs pos="0">
                    <a:schemeClr val="accent1"/>
                  </a:gs>
                  <a:gs pos="100000">
                    <a:schemeClr val="bg1"/>
                  </a:gs>
                </a:gsLst>
                <a:lin ang="5400000" scaled="1"/>
              </a:gradFill>
              <a:ln w="9525">
                <a:noFill/>
                <a:miter lim="800000"/>
                <a:headEnd/>
                <a:tailEnd/>
              </a:ln>
            </p:spPr>
            <p:txBody>
              <a:bodyPr wrap="none" anchor="ctr"/>
              <a:lstStyle/>
              <a:p>
                <a:endParaRPr lang="en-GB"/>
              </a:p>
            </p:txBody>
          </p:sp>
        </p:grpSp>
        <p:sp>
          <p:nvSpPr>
            <p:cNvPr id="8" name="Rectangle 10"/>
            <p:cNvSpPr>
              <a:spLocks noChangeArrowheads="1"/>
            </p:cNvSpPr>
            <p:nvPr/>
          </p:nvSpPr>
          <p:spPr bwMode="ltGray">
            <a:xfrm>
              <a:off x="0" y="1536"/>
              <a:ext cx="4294" cy="160"/>
            </a:xfrm>
            <a:prstGeom prst="rect">
              <a:avLst/>
            </a:prstGeom>
            <a:gradFill rotWithShape="0">
              <a:gsLst>
                <a:gs pos="0">
                  <a:schemeClr val="hlink"/>
                </a:gs>
                <a:gs pos="100000">
                  <a:schemeClr val="bg2"/>
                </a:gs>
              </a:gsLst>
              <a:lin ang="0" scaled="1"/>
            </a:gradFill>
            <a:ln w="9525">
              <a:noFill/>
              <a:miter lim="800000"/>
              <a:headEnd/>
              <a:tailEnd/>
            </a:ln>
          </p:spPr>
          <p:txBody>
            <a:bodyPr wrap="none" anchor="ctr"/>
            <a:lstStyle/>
            <a:p>
              <a:endParaRPr lang="en-GB"/>
            </a:p>
          </p:txBody>
        </p:sp>
      </p:grpSp>
      <p:sp>
        <p:nvSpPr>
          <p:cNvPr id="3083" name="Rectangle 11"/>
          <p:cNvSpPr>
            <a:spLocks noGrp="1" noChangeArrowheads="1"/>
          </p:cNvSpPr>
          <p:nvPr>
            <p:ph type="ctrTitle"/>
          </p:nvPr>
        </p:nvSpPr>
        <p:spPr>
          <a:xfrm>
            <a:off x="1371600" y="1100138"/>
            <a:ext cx="7772400" cy="1143000"/>
          </a:xfrm>
        </p:spPr>
        <p:txBody>
          <a:bodyPr/>
          <a:lstStyle>
            <a:lvl1pPr>
              <a:defRPr/>
            </a:lvl1pPr>
          </a:lstStyle>
          <a:p>
            <a:r>
              <a:rPr lang="en-US"/>
              <a:t>Click to edit Master title style</a:t>
            </a:r>
          </a:p>
        </p:txBody>
      </p:sp>
      <p:sp>
        <p:nvSpPr>
          <p:cNvPr id="3084" name="Rectangle 12"/>
          <p:cNvSpPr>
            <a:spLocks noGrp="1" noChangeArrowheads="1"/>
          </p:cNvSpPr>
          <p:nvPr>
            <p:ph type="subTitle" idx="1"/>
          </p:nvPr>
        </p:nvSpPr>
        <p:spPr>
          <a:xfrm>
            <a:off x="1371600" y="3886200"/>
            <a:ext cx="6400800" cy="1752600"/>
          </a:xfrm>
        </p:spPr>
        <p:txBody>
          <a:bodyPr/>
          <a:lstStyle>
            <a:lvl1pPr marL="0" indent="0">
              <a:buFontTx/>
              <a:buNone/>
              <a:defRPr/>
            </a:lvl1pPr>
          </a:lstStyle>
          <a:p>
            <a:r>
              <a:rPr lang="en-US"/>
              <a:t>Click to edit Master subtitle style</a:t>
            </a:r>
          </a:p>
        </p:txBody>
      </p:sp>
      <p:sp>
        <p:nvSpPr>
          <p:cNvPr id="13" name="Rectangle 13"/>
          <p:cNvSpPr>
            <a:spLocks noGrp="1" noChangeArrowheads="1"/>
          </p:cNvSpPr>
          <p:nvPr>
            <p:ph type="dt" sz="half" idx="10"/>
          </p:nvPr>
        </p:nvSpPr>
        <p:spPr>
          <a:xfrm>
            <a:off x="685800" y="6248400"/>
            <a:ext cx="1905000" cy="457200"/>
          </a:xfrm>
        </p:spPr>
        <p:txBody>
          <a:bodyPr/>
          <a:lstStyle>
            <a:lvl1pPr>
              <a:defRPr>
                <a:solidFill>
                  <a:srgbClr val="660066"/>
                </a:solidFill>
              </a:defRPr>
            </a:lvl1pPr>
          </a:lstStyle>
          <a:p>
            <a:pPr>
              <a:defRPr/>
            </a:pPr>
            <a:endParaRPr lang="en-US"/>
          </a:p>
        </p:txBody>
      </p:sp>
      <p:sp>
        <p:nvSpPr>
          <p:cNvPr id="14" name="Rectangle 14"/>
          <p:cNvSpPr>
            <a:spLocks noGrp="1" noChangeArrowheads="1"/>
          </p:cNvSpPr>
          <p:nvPr>
            <p:ph type="ftr" sz="quarter" idx="11"/>
          </p:nvPr>
        </p:nvSpPr>
        <p:spPr>
          <a:xfrm>
            <a:off x="3124200" y="6248400"/>
            <a:ext cx="2895600" cy="457200"/>
          </a:xfrm>
        </p:spPr>
        <p:txBody>
          <a:bodyPr/>
          <a:lstStyle>
            <a:lvl1pPr>
              <a:defRPr>
                <a:solidFill>
                  <a:srgbClr val="660066"/>
                </a:solidFill>
              </a:defRPr>
            </a:lvl1pPr>
          </a:lstStyle>
          <a:p>
            <a:pPr>
              <a:defRPr/>
            </a:pPr>
            <a:endParaRPr lang="en-US"/>
          </a:p>
        </p:txBody>
      </p:sp>
      <p:sp>
        <p:nvSpPr>
          <p:cNvPr id="15" name="Rectangle 15"/>
          <p:cNvSpPr>
            <a:spLocks noGrp="1" noChangeArrowheads="1"/>
          </p:cNvSpPr>
          <p:nvPr>
            <p:ph type="sldNum" sz="quarter" idx="12"/>
          </p:nvPr>
        </p:nvSpPr>
        <p:spPr>
          <a:xfrm>
            <a:off x="6553200" y="6248400"/>
            <a:ext cx="1905000" cy="457200"/>
          </a:xfrm>
        </p:spPr>
        <p:txBody>
          <a:bodyPr/>
          <a:lstStyle>
            <a:lvl1pPr>
              <a:defRPr>
                <a:solidFill>
                  <a:srgbClr val="660066"/>
                </a:solidFill>
              </a:defRPr>
            </a:lvl1pPr>
          </a:lstStyle>
          <a:p>
            <a:pPr>
              <a:defRPr/>
            </a:pPr>
            <a:fld id="{F64CD4F9-70E9-4781-A449-B60129C4AC2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F3AFCA59-724E-481A-AB0C-DF42E25F676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47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954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322A775B-C99A-4C98-8FAB-754F3399229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623064C8-28B9-48DF-8B50-CF46D906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endParaRPr 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35835847-D300-472E-A653-351B68DE320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954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257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D188A006-11F5-4431-94B8-7A9DD63CED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4"/>
          <p:cNvSpPr>
            <a:spLocks noGrp="1" noChangeArrowheads="1"/>
          </p:cNvSpPr>
          <p:nvPr>
            <p:ph type="dt" sz="half" idx="10"/>
          </p:nvPr>
        </p:nvSpPr>
        <p:spPr>
          <a:ln/>
        </p:spPr>
        <p:txBody>
          <a:bodyPr/>
          <a:lstStyle>
            <a:lvl1pPr>
              <a:defRPr/>
            </a:lvl1pPr>
          </a:lstStyle>
          <a:p>
            <a:pPr>
              <a:defRPr/>
            </a:pPr>
            <a:endParaRPr lang="en-US"/>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D95031BB-AD9C-48A5-84F2-72AED6BB02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4"/>
          <p:cNvSpPr>
            <a:spLocks noGrp="1" noChangeArrowheads="1"/>
          </p:cNvSpPr>
          <p:nvPr>
            <p:ph type="dt" sz="half" idx="10"/>
          </p:nvPr>
        </p:nvSpPr>
        <p:spPr>
          <a:ln/>
        </p:spPr>
        <p:txBody>
          <a:bodyPr/>
          <a:lstStyle>
            <a:lvl1pPr>
              <a:defRPr/>
            </a:lvl1pPr>
          </a:lstStyle>
          <a:p>
            <a:pPr>
              <a:defRPr/>
            </a:pPr>
            <a:endParaRPr lang="en-US"/>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D17DA3E7-C001-40FC-BFE8-84C81ABA192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endParaRPr 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5210F70B-86EA-404F-8FC3-9D371021D56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16E1BFD7-6BDA-45DD-84EA-2B1002F798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endParaRPr 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92377B35-95FC-449C-916B-7851ACB2F67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sp>
            <p:nvSpPr>
              <p:cNvPr id="1039" name="Rectangle 4"/>
              <p:cNvSpPr>
                <a:spLocks noChangeArrowheads="1"/>
              </p:cNvSpPr>
              <p:nvPr/>
            </p:nvSpPr>
            <p:spPr bwMode="white">
              <a:xfrm>
                <a:off x="0" y="0"/>
                <a:ext cx="5760" cy="384"/>
              </a:xfrm>
              <a:prstGeom prst="rect">
                <a:avLst/>
              </a:prstGeom>
              <a:gradFill rotWithShape="0">
                <a:gsLst>
                  <a:gs pos="0">
                    <a:schemeClr val="hlink"/>
                  </a:gs>
                  <a:gs pos="100000">
                    <a:schemeClr val="bg2"/>
                  </a:gs>
                </a:gsLst>
                <a:lin ang="5400000" scaled="1"/>
              </a:gradFill>
              <a:ln w="9525">
                <a:noFill/>
                <a:miter lim="800000"/>
                <a:headEnd/>
                <a:tailEnd/>
              </a:ln>
            </p:spPr>
            <p:txBody>
              <a:bodyPr wrap="none" anchor="ctr"/>
              <a:lstStyle/>
              <a:p>
                <a:endParaRPr lang="en-GB"/>
              </a:p>
            </p:txBody>
          </p:sp>
          <p:sp>
            <p:nvSpPr>
              <p:cNvPr id="1040" name="Rectangle 5"/>
              <p:cNvSpPr>
                <a:spLocks noChangeArrowheads="1"/>
              </p:cNvSpPr>
              <p:nvPr/>
            </p:nvSpPr>
            <p:spPr bwMode="white">
              <a:xfrm>
                <a:off x="0" y="384"/>
                <a:ext cx="5760" cy="3936"/>
              </a:xfrm>
              <a:prstGeom prst="rect">
                <a:avLst/>
              </a:prstGeom>
              <a:gradFill rotWithShape="0">
                <a:gsLst>
                  <a:gs pos="0">
                    <a:schemeClr val="bg2"/>
                  </a:gs>
                  <a:gs pos="100000">
                    <a:schemeClr val="bg1"/>
                  </a:gs>
                </a:gsLst>
                <a:lin ang="5400000" scaled="1"/>
              </a:gradFill>
              <a:ln w="9525">
                <a:noFill/>
                <a:miter lim="800000"/>
                <a:headEnd/>
                <a:tailEnd/>
              </a:ln>
            </p:spPr>
            <p:txBody>
              <a:bodyPr wrap="none" anchor="ctr"/>
              <a:lstStyle/>
              <a:p>
                <a:endParaRPr lang="en-GB"/>
              </a:p>
            </p:txBody>
          </p:sp>
        </p:grpSp>
        <p:grpSp>
          <p:nvGrpSpPr>
            <p:cNvPr id="1033" name="Group 6"/>
            <p:cNvGrpSpPr>
              <a:grpSpLocks/>
            </p:cNvGrpSpPr>
            <p:nvPr/>
          </p:nvGrpSpPr>
          <p:grpSpPr bwMode="auto">
            <a:xfrm>
              <a:off x="0" y="0"/>
              <a:ext cx="1667" cy="3613"/>
              <a:chOff x="0" y="0"/>
              <a:chExt cx="1667" cy="3613"/>
            </a:xfrm>
          </p:grpSpPr>
          <p:pic>
            <p:nvPicPr>
              <p:cNvPr id="1034" name="Picture 7" descr="A:\grapes.GIF"/>
              <p:cNvPicPr>
                <a:picLocks noChangeAspect="1" noChangeArrowheads="1"/>
              </p:cNvPicPr>
              <p:nvPr/>
            </p:nvPicPr>
            <p:blipFill>
              <a:blip r:embed="rId13" cstate="print"/>
              <a:srcRect/>
              <a:stretch>
                <a:fillRect/>
              </a:stretch>
            </p:blipFill>
            <p:spPr bwMode="ltGray">
              <a:xfrm>
                <a:off x="163" y="0"/>
                <a:ext cx="534" cy="3152"/>
              </a:xfrm>
              <a:prstGeom prst="rect">
                <a:avLst/>
              </a:prstGeom>
              <a:noFill/>
              <a:ln w="9525">
                <a:noFill/>
                <a:miter lim="800000"/>
                <a:headEnd/>
                <a:tailEnd/>
              </a:ln>
            </p:spPr>
          </p:pic>
          <p:grpSp>
            <p:nvGrpSpPr>
              <p:cNvPr id="1035" name="Group 8"/>
              <p:cNvGrpSpPr>
                <a:grpSpLocks/>
              </p:cNvGrpSpPr>
              <p:nvPr/>
            </p:nvGrpSpPr>
            <p:grpSpPr bwMode="auto">
              <a:xfrm>
                <a:off x="226" y="0"/>
                <a:ext cx="80" cy="3613"/>
                <a:chOff x="226" y="0"/>
                <a:chExt cx="80" cy="3613"/>
              </a:xfrm>
            </p:grpSpPr>
            <p:sp>
              <p:nvSpPr>
                <p:cNvPr id="1037" name="Rectangle 9"/>
                <p:cNvSpPr>
                  <a:spLocks noChangeArrowheads="1"/>
                </p:cNvSpPr>
                <p:nvPr/>
              </p:nvSpPr>
              <p:spPr bwMode="ltGray">
                <a:xfrm>
                  <a:off x="226" y="0"/>
                  <a:ext cx="80" cy="853"/>
                </a:xfrm>
                <a:prstGeom prst="rect">
                  <a:avLst/>
                </a:prstGeom>
                <a:gradFill rotWithShape="0">
                  <a:gsLst>
                    <a:gs pos="0">
                      <a:schemeClr val="folHlink"/>
                    </a:gs>
                    <a:gs pos="100000">
                      <a:schemeClr val="accent1"/>
                    </a:gs>
                  </a:gsLst>
                  <a:lin ang="5400000" scaled="1"/>
                </a:gradFill>
                <a:ln w="9525">
                  <a:noFill/>
                  <a:miter lim="800000"/>
                  <a:headEnd/>
                  <a:tailEnd/>
                </a:ln>
              </p:spPr>
              <p:txBody>
                <a:bodyPr wrap="none" anchor="ctr"/>
                <a:lstStyle/>
                <a:p>
                  <a:endParaRPr lang="en-GB"/>
                </a:p>
              </p:txBody>
            </p:sp>
            <p:sp>
              <p:nvSpPr>
                <p:cNvPr id="1038" name="Rectangle 10"/>
                <p:cNvSpPr>
                  <a:spLocks noChangeArrowheads="1"/>
                </p:cNvSpPr>
                <p:nvPr/>
              </p:nvSpPr>
              <p:spPr bwMode="ltGray">
                <a:xfrm>
                  <a:off x="226" y="840"/>
                  <a:ext cx="80" cy="2773"/>
                </a:xfrm>
                <a:prstGeom prst="rect">
                  <a:avLst/>
                </a:prstGeom>
                <a:gradFill rotWithShape="0">
                  <a:gsLst>
                    <a:gs pos="0">
                      <a:schemeClr val="accent1"/>
                    </a:gs>
                    <a:gs pos="100000">
                      <a:schemeClr val="bg1"/>
                    </a:gs>
                  </a:gsLst>
                  <a:lin ang="5400000" scaled="1"/>
                </a:gradFill>
                <a:ln w="9525">
                  <a:noFill/>
                  <a:miter lim="800000"/>
                  <a:headEnd/>
                  <a:tailEnd/>
                </a:ln>
              </p:spPr>
              <p:txBody>
                <a:bodyPr wrap="none" anchor="ctr"/>
                <a:lstStyle/>
                <a:p>
                  <a:endParaRPr lang="en-GB"/>
                </a:p>
              </p:txBody>
            </p:sp>
          </p:grpSp>
          <p:sp>
            <p:nvSpPr>
              <p:cNvPr id="1036" name="Rectangle 11"/>
              <p:cNvSpPr>
                <a:spLocks noChangeArrowheads="1"/>
              </p:cNvSpPr>
              <p:nvPr/>
            </p:nvSpPr>
            <p:spPr bwMode="ltGray">
              <a:xfrm>
                <a:off x="0" y="347"/>
                <a:ext cx="1667" cy="80"/>
              </a:xfrm>
              <a:prstGeom prst="rect">
                <a:avLst/>
              </a:prstGeom>
              <a:gradFill rotWithShape="0">
                <a:gsLst>
                  <a:gs pos="0">
                    <a:schemeClr val="hlink"/>
                  </a:gs>
                  <a:gs pos="100000">
                    <a:schemeClr val="bg2"/>
                  </a:gs>
                </a:gsLst>
                <a:lin ang="0" scaled="1"/>
              </a:gradFill>
              <a:ln w="9525">
                <a:noFill/>
                <a:miter lim="800000"/>
                <a:headEnd/>
                <a:tailEnd/>
              </a:ln>
            </p:spPr>
            <p:txBody>
              <a:bodyPr wrap="none" anchor="ctr"/>
              <a:lstStyle/>
              <a:p>
                <a:endParaRPr lang="en-GB"/>
              </a:p>
            </p:txBody>
          </p:sp>
        </p:grpSp>
      </p:grpSp>
      <p:sp>
        <p:nvSpPr>
          <p:cNvPr id="1027" name="Rectangle 12"/>
          <p:cNvSpPr>
            <a:spLocks noGrp="1" noChangeArrowheads="1"/>
          </p:cNvSpPr>
          <p:nvPr>
            <p:ph type="title"/>
          </p:nvPr>
        </p:nvSpPr>
        <p:spPr bwMode="auto">
          <a:xfrm>
            <a:off x="12954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13"/>
          <p:cNvSpPr>
            <a:spLocks noGrp="1" noChangeArrowheads="1"/>
          </p:cNvSpPr>
          <p:nvPr>
            <p:ph type="body" idx="1"/>
          </p:nvPr>
        </p:nvSpPr>
        <p:spPr bwMode="auto">
          <a:xfrm>
            <a:off x="12954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62" name="Rectangle 14"/>
          <p:cNvSpPr>
            <a:spLocks noGrp="1" noChangeArrowheads="1"/>
          </p:cNvSpPr>
          <p:nvPr>
            <p:ph type="dt" sz="half" idx="2"/>
          </p:nvPr>
        </p:nvSpPr>
        <p:spPr bwMode="auto">
          <a:xfrm>
            <a:off x="12954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spcBef>
                <a:spcPct val="50000"/>
              </a:spcBef>
              <a:defRPr sz="1400">
                <a:latin typeface="+mn-lt"/>
              </a:defRPr>
            </a:lvl1pPr>
          </a:lstStyle>
          <a:p>
            <a:pPr>
              <a:defRPr/>
            </a:pPr>
            <a:endParaRPr lang="en-US"/>
          </a:p>
        </p:txBody>
      </p:sp>
      <p:sp>
        <p:nvSpPr>
          <p:cNvPr id="2063" name="Rectangle 15"/>
          <p:cNvSpPr>
            <a:spLocks noGrp="1" noChangeArrowheads="1"/>
          </p:cNvSpPr>
          <p:nvPr>
            <p:ph type="ftr" sz="quarter" idx="3"/>
          </p:nvPr>
        </p:nvSpPr>
        <p:spPr bwMode="auto">
          <a:xfrm>
            <a:off x="37338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spcBef>
                <a:spcPct val="50000"/>
              </a:spcBef>
              <a:defRPr sz="1400">
                <a:latin typeface="+mn-lt"/>
              </a:defRPr>
            </a:lvl1pPr>
          </a:lstStyle>
          <a:p>
            <a:pPr>
              <a:defRPr/>
            </a:pPr>
            <a:endParaRPr lang="en-US"/>
          </a:p>
        </p:txBody>
      </p:sp>
      <p:sp>
        <p:nvSpPr>
          <p:cNvPr id="2064" name="Rectangle 16"/>
          <p:cNvSpPr>
            <a:spLocks noGrp="1" noChangeArrowheads="1"/>
          </p:cNvSpPr>
          <p:nvPr>
            <p:ph type="sldNum" sz="quarter" idx="4"/>
          </p:nvPr>
        </p:nvSpPr>
        <p:spPr bwMode="auto">
          <a:xfrm>
            <a:off x="7162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spcBef>
                <a:spcPct val="50000"/>
              </a:spcBef>
              <a:defRPr sz="1400">
                <a:latin typeface="+mn-lt"/>
              </a:defRPr>
            </a:lvl1pPr>
          </a:lstStyle>
          <a:p>
            <a:pPr>
              <a:defRPr/>
            </a:pPr>
            <a:fld id="{5ED003F0-901A-4059-8291-209A0EE908AD}"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68"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Impact" pitchFamily="34" charset="0"/>
        </a:defRPr>
      </a:lvl2pPr>
      <a:lvl3pPr algn="l" rtl="0" eaLnBrk="0" fontAlgn="base" hangingPunct="0">
        <a:spcBef>
          <a:spcPct val="0"/>
        </a:spcBef>
        <a:spcAft>
          <a:spcPct val="0"/>
        </a:spcAft>
        <a:defRPr kumimoji="1" sz="4400">
          <a:solidFill>
            <a:schemeClr val="tx2"/>
          </a:solidFill>
          <a:latin typeface="Impact" pitchFamily="34" charset="0"/>
        </a:defRPr>
      </a:lvl3pPr>
      <a:lvl4pPr algn="l" rtl="0" eaLnBrk="0" fontAlgn="base" hangingPunct="0">
        <a:spcBef>
          <a:spcPct val="0"/>
        </a:spcBef>
        <a:spcAft>
          <a:spcPct val="0"/>
        </a:spcAft>
        <a:defRPr kumimoji="1" sz="4400">
          <a:solidFill>
            <a:schemeClr val="tx2"/>
          </a:solidFill>
          <a:latin typeface="Impact" pitchFamily="34" charset="0"/>
        </a:defRPr>
      </a:lvl4pPr>
      <a:lvl5pPr algn="l" rtl="0" eaLnBrk="0" fontAlgn="base" hangingPunct="0">
        <a:spcBef>
          <a:spcPct val="0"/>
        </a:spcBef>
        <a:spcAft>
          <a:spcPct val="0"/>
        </a:spcAft>
        <a:defRPr kumimoji="1" sz="4400">
          <a:solidFill>
            <a:schemeClr val="tx2"/>
          </a:solidFill>
          <a:latin typeface="Impact" pitchFamily="34" charset="0"/>
        </a:defRPr>
      </a:lvl5pPr>
      <a:lvl6pPr marL="457200" algn="l" rtl="0" eaLnBrk="0" fontAlgn="base" hangingPunct="0">
        <a:spcBef>
          <a:spcPct val="0"/>
        </a:spcBef>
        <a:spcAft>
          <a:spcPct val="0"/>
        </a:spcAft>
        <a:defRPr kumimoji="1" sz="4400">
          <a:solidFill>
            <a:schemeClr val="tx2"/>
          </a:solidFill>
          <a:latin typeface="Impact" pitchFamily="34" charset="0"/>
        </a:defRPr>
      </a:lvl6pPr>
      <a:lvl7pPr marL="914400" algn="l" rtl="0" eaLnBrk="0" fontAlgn="base" hangingPunct="0">
        <a:spcBef>
          <a:spcPct val="0"/>
        </a:spcBef>
        <a:spcAft>
          <a:spcPct val="0"/>
        </a:spcAft>
        <a:defRPr kumimoji="1" sz="4400">
          <a:solidFill>
            <a:schemeClr val="tx2"/>
          </a:solidFill>
          <a:latin typeface="Impact" pitchFamily="34" charset="0"/>
        </a:defRPr>
      </a:lvl7pPr>
      <a:lvl8pPr marL="1371600" algn="l" rtl="0" eaLnBrk="0" fontAlgn="base" hangingPunct="0">
        <a:spcBef>
          <a:spcPct val="0"/>
        </a:spcBef>
        <a:spcAft>
          <a:spcPct val="0"/>
        </a:spcAft>
        <a:defRPr kumimoji="1" sz="4400">
          <a:solidFill>
            <a:schemeClr val="tx2"/>
          </a:solidFill>
          <a:latin typeface="Impact" pitchFamily="34" charset="0"/>
        </a:defRPr>
      </a:lvl8pPr>
      <a:lvl9pPr marL="1828800" algn="l" rtl="0" eaLnBrk="0" fontAlgn="base" hangingPunct="0">
        <a:spcBef>
          <a:spcPct val="0"/>
        </a:spcBef>
        <a:spcAft>
          <a:spcPct val="0"/>
        </a:spcAft>
        <a:defRPr kumimoji="1" sz="4400">
          <a:solidFill>
            <a:schemeClr val="tx2"/>
          </a:solidFill>
          <a:latin typeface="Impact" pitchFamily="34" charset="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gif"/></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latin typeface="SassoonPrimaryInfant" pitchFamily="2" charset="0"/>
              </a:rPr>
              <a:t>Reading  at </a:t>
            </a:r>
            <a:r>
              <a:rPr lang="en-GB" b="1" dirty="0" err="1" smtClean="0">
                <a:latin typeface="SassoonPrimaryInfant" pitchFamily="2" charset="0"/>
              </a:rPr>
              <a:t>Milborne</a:t>
            </a:r>
            <a:r>
              <a:rPr lang="en-GB" b="1" dirty="0" smtClean="0">
                <a:latin typeface="SassoonPrimaryInfant" pitchFamily="2" charset="0"/>
              </a:rPr>
              <a:t> St Andrew School</a:t>
            </a:r>
            <a:endParaRPr lang="en-GB" dirty="0"/>
          </a:p>
        </p:txBody>
      </p:sp>
      <p:pic>
        <p:nvPicPr>
          <p:cNvPr id="4" name="Content Placeholder 3" descr="https://encrypted-tbn2.gstatic.com/images?q=tbn:ANd9GcQ5844Mb8V580hAoJC5M-LSLQeQ-G49epbZiudfejwWGGdAaqtD"/>
          <p:cNvPicPr>
            <a:picLocks noGrp="1"/>
          </p:cNvPicPr>
          <p:nvPr>
            <p:ph idx="1"/>
          </p:nvPr>
        </p:nvPicPr>
        <p:blipFill>
          <a:blip r:embed="rId2" cstate="print"/>
          <a:srcRect/>
          <a:stretch>
            <a:fillRect/>
          </a:stretch>
        </p:blipFill>
        <p:spPr bwMode="auto">
          <a:xfrm>
            <a:off x="2339752" y="1844824"/>
            <a:ext cx="5040560" cy="468052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295400" y="609600"/>
            <a:ext cx="7772400" cy="659160"/>
          </a:xfrm>
        </p:spPr>
        <p:txBody>
          <a:bodyPr/>
          <a:lstStyle/>
          <a:p>
            <a:r>
              <a:rPr lang="en-GB" dirty="0" smtClean="0">
                <a:latin typeface="SassoonPrimaryInfant" pitchFamily="2" charset="0"/>
              </a:rPr>
              <a:t>After reading:</a:t>
            </a:r>
            <a:br>
              <a:rPr lang="en-GB" dirty="0" smtClean="0">
                <a:latin typeface="SassoonPrimaryInfant" pitchFamily="2" charset="0"/>
              </a:rPr>
            </a:br>
            <a:endParaRPr lang="en-GB" dirty="0" smtClean="0">
              <a:latin typeface="SassoonPrimaryInfant" pitchFamily="2" charset="0"/>
            </a:endParaRPr>
          </a:p>
        </p:txBody>
      </p:sp>
      <p:sp>
        <p:nvSpPr>
          <p:cNvPr id="3" name="Content Placeholder 2"/>
          <p:cNvSpPr>
            <a:spLocks noGrp="1"/>
          </p:cNvSpPr>
          <p:nvPr>
            <p:ph idx="1"/>
          </p:nvPr>
        </p:nvSpPr>
        <p:spPr>
          <a:xfrm>
            <a:off x="1295400" y="1196752"/>
            <a:ext cx="7772400" cy="2232248"/>
          </a:xfrm>
        </p:spPr>
        <p:txBody>
          <a:bodyPr/>
          <a:lstStyle/>
          <a:p>
            <a:pPr marL="0" indent="0">
              <a:buFontTx/>
              <a:buNone/>
              <a:defRPr/>
            </a:pPr>
            <a:r>
              <a:rPr lang="en-GB" dirty="0">
                <a:latin typeface="SassoonPrimaryInfant" pitchFamily="2" charset="0"/>
              </a:rPr>
              <a:t>Talk about similar experiences your child might have had.  “Do you remember when you …” “It’s just like when you …”</a:t>
            </a:r>
          </a:p>
          <a:p>
            <a:pPr marL="0" indent="0">
              <a:buFontTx/>
              <a:buNone/>
              <a:defRPr/>
            </a:pPr>
            <a:r>
              <a:rPr lang="en-GB" dirty="0" smtClean="0">
                <a:latin typeface="SassoonPrimaryInfant" pitchFamily="2" charset="0"/>
              </a:rPr>
              <a:t>Talk </a:t>
            </a:r>
            <a:r>
              <a:rPr lang="en-GB" dirty="0">
                <a:latin typeface="SassoonPrimaryInfant" pitchFamily="2" charset="0"/>
              </a:rPr>
              <a:t>about the story afterwards.  “Which bit did you like?”  “Wasn’t it funny when …”</a:t>
            </a:r>
          </a:p>
          <a:p>
            <a:pPr>
              <a:defRPr/>
            </a:pPr>
            <a:endParaRPr lang="en-GB" dirty="0"/>
          </a:p>
        </p:txBody>
      </p:sp>
      <p:pic>
        <p:nvPicPr>
          <p:cNvPr id="4" name="irc_mi" descr="http://julmahalko.files.wordpress.com/2010/02/dcr0773l.jpg"/>
          <p:cNvPicPr/>
          <p:nvPr/>
        </p:nvPicPr>
        <p:blipFill>
          <a:blip r:embed="rId2" cstate="print"/>
          <a:srcRect/>
          <a:stretch>
            <a:fillRect/>
          </a:stretch>
        </p:blipFill>
        <p:spPr bwMode="auto">
          <a:xfrm>
            <a:off x="1979712" y="3284984"/>
            <a:ext cx="5256584" cy="3240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mtClean="0">
                <a:latin typeface="SassoonPrimaryInfant" pitchFamily="2" charset="0"/>
              </a:rPr>
              <a:t>If you child enjoyed the story:</a:t>
            </a:r>
            <a:br>
              <a:rPr lang="en-GB" smtClean="0">
                <a:latin typeface="SassoonPrimaryInfant" pitchFamily="2" charset="0"/>
              </a:rPr>
            </a:br>
            <a:endParaRPr lang="en-GB" smtClean="0">
              <a:latin typeface="SassoonPrimaryInfant" pitchFamily="2" charset="0"/>
            </a:endParaRPr>
          </a:p>
        </p:txBody>
      </p:sp>
      <p:sp>
        <p:nvSpPr>
          <p:cNvPr id="3" name="Content Placeholder 2"/>
          <p:cNvSpPr>
            <a:spLocks noGrp="1"/>
          </p:cNvSpPr>
          <p:nvPr>
            <p:ph idx="1"/>
          </p:nvPr>
        </p:nvSpPr>
        <p:spPr/>
        <p:txBody>
          <a:bodyPr/>
          <a:lstStyle/>
          <a:p>
            <a:pPr>
              <a:defRPr/>
            </a:pPr>
            <a:r>
              <a:rPr lang="en-GB" dirty="0">
                <a:latin typeface="SassoonPrimaryInfant" pitchFamily="2" charset="0"/>
              </a:rPr>
              <a:t>Read it again </a:t>
            </a:r>
          </a:p>
          <a:p>
            <a:pPr marL="0" indent="0">
              <a:buFontTx/>
              <a:buNone/>
              <a:defRPr/>
            </a:pPr>
            <a:r>
              <a:rPr lang="en-GB" dirty="0">
                <a:latin typeface="SassoonPrimaryInfant" pitchFamily="2" charset="0"/>
              </a:rPr>
              <a:t> </a:t>
            </a:r>
          </a:p>
          <a:p>
            <a:pPr>
              <a:defRPr/>
            </a:pPr>
            <a:r>
              <a:rPr lang="en-GB" dirty="0">
                <a:latin typeface="SassoonPrimaryInfant" pitchFamily="2" charset="0"/>
              </a:rPr>
              <a:t>Find another in the series</a:t>
            </a:r>
          </a:p>
          <a:p>
            <a:pPr marL="0" indent="0">
              <a:buFontTx/>
              <a:buNone/>
              <a:defRPr/>
            </a:pPr>
            <a:r>
              <a:rPr lang="en-GB" dirty="0">
                <a:latin typeface="SassoonPrimaryInfant" pitchFamily="2" charset="0"/>
              </a:rPr>
              <a:t> </a:t>
            </a:r>
          </a:p>
          <a:p>
            <a:pPr>
              <a:defRPr/>
            </a:pPr>
            <a:r>
              <a:rPr lang="en-GB" dirty="0">
                <a:latin typeface="SassoonPrimaryInfant" pitchFamily="2" charset="0"/>
              </a:rPr>
              <a:t>Find another by the same author</a:t>
            </a:r>
          </a:p>
          <a:p>
            <a:pPr marL="0" indent="0">
              <a:buFontTx/>
              <a:buNone/>
              <a:defRPr/>
            </a:pPr>
            <a:r>
              <a:rPr lang="en-GB" dirty="0">
                <a:latin typeface="SassoonPrimaryInfant" pitchFamily="2" charset="0"/>
              </a:rPr>
              <a:t> </a:t>
            </a:r>
          </a:p>
          <a:p>
            <a:pPr>
              <a:defRPr/>
            </a:pPr>
            <a:r>
              <a:rPr lang="en-GB" dirty="0">
                <a:latin typeface="SassoonPrimaryInfant" pitchFamily="2" charset="0"/>
              </a:rPr>
              <a:t>Find another on the same topic</a:t>
            </a:r>
          </a:p>
          <a:p>
            <a:pPr>
              <a:defRPr/>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smtClean="0">
                <a:latin typeface="SassoonPrimaryInfant" pitchFamily="2" charset="0"/>
              </a:rPr>
              <a:t>Home Reading</a:t>
            </a:r>
          </a:p>
        </p:txBody>
      </p:sp>
      <p:sp>
        <p:nvSpPr>
          <p:cNvPr id="16387" name="Content Placeholder 2"/>
          <p:cNvSpPr>
            <a:spLocks noGrp="1"/>
          </p:cNvSpPr>
          <p:nvPr>
            <p:ph idx="1"/>
          </p:nvPr>
        </p:nvSpPr>
        <p:spPr>
          <a:xfrm>
            <a:off x="1295400" y="1773238"/>
            <a:ext cx="7772400" cy="4322762"/>
          </a:xfrm>
        </p:spPr>
        <p:txBody>
          <a:bodyPr/>
          <a:lstStyle/>
          <a:p>
            <a:r>
              <a:rPr lang="en-GB" sz="2800" dirty="0" smtClean="0">
                <a:latin typeface="SassoonPrimaryInfant" pitchFamily="2" charset="0"/>
              </a:rPr>
              <a:t>Read with your child every day</a:t>
            </a:r>
          </a:p>
          <a:p>
            <a:r>
              <a:rPr lang="en-GB" sz="2800" dirty="0" smtClean="0">
                <a:latin typeface="SassoonPrimaryInfant" pitchFamily="2" charset="0"/>
              </a:rPr>
              <a:t>Read a variety of texts and reading material</a:t>
            </a:r>
          </a:p>
          <a:p>
            <a:r>
              <a:rPr lang="en-GB" sz="2800" dirty="0" smtClean="0">
                <a:latin typeface="SassoonPrimaryInfant" pitchFamily="2" charset="0"/>
              </a:rPr>
              <a:t>Read picture books</a:t>
            </a:r>
          </a:p>
          <a:p>
            <a:r>
              <a:rPr lang="en-GB" sz="2800" dirty="0" smtClean="0">
                <a:latin typeface="SassoonPrimaryInfant" pitchFamily="2" charset="0"/>
              </a:rPr>
              <a:t>Use your local library </a:t>
            </a:r>
          </a:p>
          <a:p>
            <a:r>
              <a:rPr lang="en-GB" sz="2800" dirty="0" smtClean="0">
                <a:latin typeface="SassoonPrimaryInfant" pitchFamily="2" charset="0"/>
              </a:rPr>
              <a:t>Encourage your child to follow their interests</a:t>
            </a:r>
          </a:p>
          <a:p>
            <a:r>
              <a:rPr lang="en-GB" sz="2800" dirty="0" smtClean="0">
                <a:latin typeface="SassoonPrimaryInfant" pitchFamily="2" charset="0"/>
              </a:rPr>
              <a:t>Encourage your child to read writing in different  formats and presentations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371600" y="228600"/>
            <a:ext cx="7772400" cy="1143000"/>
          </a:xfrm>
        </p:spPr>
        <p:txBody>
          <a:bodyPr/>
          <a:lstStyle/>
          <a:p>
            <a:r>
              <a:rPr lang="en-GB" dirty="0" smtClean="0">
                <a:latin typeface="SassoonPrimaryInfant" pitchFamily="2" charset="0"/>
              </a:rPr>
              <a:t>Opportunities to read include…</a:t>
            </a:r>
          </a:p>
        </p:txBody>
      </p:sp>
      <p:sp>
        <p:nvSpPr>
          <p:cNvPr id="4099" name="Rectangle 3"/>
          <p:cNvSpPr>
            <a:spLocks noGrp="1" noChangeArrowheads="1"/>
          </p:cNvSpPr>
          <p:nvPr>
            <p:ph type="body" idx="1"/>
          </p:nvPr>
        </p:nvSpPr>
        <p:spPr>
          <a:xfrm>
            <a:off x="1371601" y="2205038"/>
            <a:ext cx="3704456" cy="3662362"/>
          </a:xfrm>
        </p:spPr>
        <p:txBody>
          <a:bodyPr/>
          <a:lstStyle/>
          <a:p>
            <a:r>
              <a:rPr lang="en-GB" sz="2800" b="1" dirty="0" smtClean="0">
                <a:latin typeface="SassoonPrimaryInfant" pitchFamily="2" charset="0"/>
              </a:rPr>
              <a:t>Phonics</a:t>
            </a:r>
            <a:endParaRPr lang="en-GB" sz="2800" dirty="0" smtClean="0">
              <a:latin typeface="SassoonPrimaryInfant" pitchFamily="2" charset="0"/>
            </a:endParaRPr>
          </a:p>
          <a:p>
            <a:r>
              <a:rPr lang="en-GB" sz="2800" b="1" dirty="0" smtClean="0">
                <a:latin typeface="SassoonPrimaryInfant" pitchFamily="2" charset="0"/>
              </a:rPr>
              <a:t>Sight / Tricky Words</a:t>
            </a:r>
            <a:endParaRPr lang="en-GB" sz="2800" dirty="0" smtClean="0">
              <a:latin typeface="SassoonPrimaryInfant" pitchFamily="2" charset="0"/>
            </a:endParaRPr>
          </a:p>
          <a:p>
            <a:r>
              <a:rPr lang="en-GB" sz="2800" b="1" dirty="0" smtClean="0">
                <a:latin typeface="SassoonPrimaryInfant" pitchFamily="2" charset="0"/>
              </a:rPr>
              <a:t>Shared Reading</a:t>
            </a:r>
            <a:endParaRPr lang="en-GB" sz="2800" dirty="0" smtClean="0">
              <a:latin typeface="SassoonPrimaryInfant" pitchFamily="2" charset="0"/>
            </a:endParaRPr>
          </a:p>
          <a:p>
            <a:r>
              <a:rPr lang="en-GB" sz="2800" b="1" dirty="0" smtClean="0">
                <a:latin typeface="SassoonPrimaryInfant" pitchFamily="2" charset="0"/>
              </a:rPr>
              <a:t>Guided Reading</a:t>
            </a:r>
          </a:p>
          <a:p>
            <a:r>
              <a:rPr lang="en-GB" sz="2800" b="1" dirty="0" smtClean="0">
                <a:latin typeface="SassoonPrimaryInfant" pitchFamily="2" charset="0"/>
              </a:rPr>
              <a:t>Independent Reading</a:t>
            </a:r>
            <a:endParaRPr lang="en-GB" sz="2800" dirty="0" smtClean="0">
              <a:latin typeface="SassoonPrimaryInfant" pitchFamily="2" charset="0"/>
            </a:endParaRPr>
          </a:p>
          <a:p>
            <a:r>
              <a:rPr lang="en-GB" sz="2800" b="1" dirty="0" smtClean="0">
                <a:latin typeface="SassoonPrimaryInfant" pitchFamily="2" charset="0"/>
              </a:rPr>
              <a:t>One to One Reading</a:t>
            </a:r>
            <a:endParaRPr lang="en-GB" sz="2800" dirty="0" smtClean="0">
              <a:latin typeface="SassoonPrimaryInfant" pitchFamily="2" charset="0"/>
            </a:endParaRPr>
          </a:p>
          <a:p>
            <a:endParaRPr lang="en-GB" sz="2800" dirty="0" smtClean="0"/>
          </a:p>
          <a:p>
            <a:endParaRPr lang="en-GB" sz="2800" dirty="0" smtClean="0"/>
          </a:p>
        </p:txBody>
      </p:sp>
      <p:graphicFrame>
        <p:nvGraphicFramePr>
          <p:cNvPr id="4100" name="Object 4"/>
          <p:cNvGraphicFramePr>
            <a:graphicFrameLocks noChangeAspect="1"/>
          </p:cNvGraphicFramePr>
          <p:nvPr/>
        </p:nvGraphicFramePr>
        <p:xfrm>
          <a:off x="457200" y="4495800"/>
          <a:ext cx="957263" cy="2057400"/>
        </p:xfrm>
        <a:graphic>
          <a:graphicData uri="http://schemas.openxmlformats.org/presentationml/2006/ole">
            <p:oleObj spid="_x0000_s4100" name="Clip" r:id="rId3" imgW="1857375" imgH="3995738" progId="">
              <p:embed/>
            </p:oleObj>
          </a:graphicData>
        </a:graphic>
      </p:graphicFrame>
      <p:pic>
        <p:nvPicPr>
          <p:cNvPr id="5" name="irc_mi" descr="http://www.glasbergen.com/wp-content/gallery/cartoons-about-reading/toon-1445.gif"/>
          <p:cNvPicPr/>
          <p:nvPr/>
        </p:nvPicPr>
        <p:blipFill>
          <a:blip r:embed="rId4" cstate="print"/>
          <a:srcRect/>
          <a:stretch>
            <a:fillRect/>
          </a:stretch>
        </p:blipFill>
        <p:spPr bwMode="auto">
          <a:xfrm>
            <a:off x="4860032" y="2132856"/>
            <a:ext cx="3888432" cy="410445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Reading Assessment Focus</a:t>
            </a:r>
          </a:p>
        </p:txBody>
      </p:sp>
      <p:sp>
        <p:nvSpPr>
          <p:cNvPr id="7171" name="Content Placeholder 2"/>
          <p:cNvSpPr>
            <a:spLocks noGrp="1"/>
          </p:cNvSpPr>
          <p:nvPr>
            <p:ph idx="1"/>
          </p:nvPr>
        </p:nvSpPr>
        <p:spPr>
          <a:xfrm>
            <a:off x="1295400" y="1557338"/>
            <a:ext cx="3492624" cy="4538662"/>
          </a:xfrm>
        </p:spPr>
        <p:txBody>
          <a:bodyPr/>
          <a:lstStyle/>
          <a:p>
            <a:pPr>
              <a:buNone/>
            </a:pPr>
            <a:endParaRPr lang="en-GB" sz="2800" dirty="0" smtClean="0">
              <a:latin typeface="SassoonPrimaryInfant" pitchFamily="2" charset="0"/>
            </a:endParaRPr>
          </a:p>
          <a:p>
            <a:pPr>
              <a:buNone/>
            </a:pPr>
            <a:r>
              <a:rPr lang="en-GB" sz="2800" dirty="0" smtClean="0">
                <a:latin typeface="SassoonPrimaryInfant" pitchFamily="2" charset="0"/>
              </a:rPr>
              <a:t>Word</a:t>
            </a:r>
          </a:p>
          <a:p>
            <a:r>
              <a:rPr lang="en-GB" sz="2800" dirty="0" smtClean="0">
                <a:latin typeface="SassoonPrimaryInfant" pitchFamily="2" charset="0"/>
              </a:rPr>
              <a:t>Apply phonic knowledge </a:t>
            </a:r>
          </a:p>
          <a:p>
            <a:r>
              <a:rPr lang="en-GB" sz="2800" dirty="0" smtClean="0">
                <a:latin typeface="SassoonPrimaryInfant" pitchFamily="2" charset="0"/>
              </a:rPr>
              <a:t>Sound out words</a:t>
            </a:r>
          </a:p>
          <a:p>
            <a:r>
              <a:rPr lang="en-GB" sz="2800" dirty="0" smtClean="0">
                <a:latin typeface="SassoonPrimaryInfant" pitchFamily="2" charset="0"/>
              </a:rPr>
              <a:t>Blend sounds together</a:t>
            </a:r>
          </a:p>
          <a:p>
            <a:r>
              <a:rPr lang="en-GB" sz="2800" dirty="0" smtClean="0">
                <a:latin typeface="SassoonPrimaryInfant" pitchFamily="2" charset="0"/>
              </a:rPr>
              <a:t>Read tricky words</a:t>
            </a:r>
          </a:p>
          <a:p>
            <a:r>
              <a:rPr lang="en-GB" sz="2800" dirty="0" smtClean="0">
                <a:latin typeface="SassoonPrimaryInfant" pitchFamily="2" charset="0"/>
              </a:rPr>
              <a:t>Read aloud</a:t>
            </a:r>
          </a:p>
          <a:p>
            <a:r>
              <a:rPr lang="en-GB" sz="2800" dirty="0" smtClean="0">
                <a:latin typeface="SassoonPrimaryInfant" pitchFamily="2" charset="0"/>
              </a:rPr>
              <a:t>Read fluently</a:t>
            </a:r>
          </a:p>
          <a:p>
            <a:pPr>
              <a:buFontTx/>
              <a:buNone/>
            </a:pPr>
            <a:endParaRPr lang="en-GB" dirty="0" smtClean="0"/>
          </a:p>
        </p:txBody>
      </p:sp>
      <p:pic>
        <p:nvPicPr>
          <p:cNvPr id="4" name="irc_mi" descr="http://easylearningtutorialcenter.com/uploads/reading%20cartoons%201.jpg"/>
          <p:cNvPicPr/>
          <p:nvPr/>
        </p:nvPicPr>
        <p:blipFill>
          <a:blip r:embed="rId2" cstate="print"/>
          <a:srcRect/>
          <a:stretch>
            <a:fillRect/>
          </a:stretch>
        </p:blipFill>
        <p:spPr bwMode="auto">
          <a:xfrm>
            <a:off x="4788024" y="2636912"/>
            <a:ext cx="4032448" cy="36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04664"/>
            <a:ext cx="7772400" cy="1152128"/>
          </a:xfrm>
        </p:spPr>
        <p:txBody>
          <a:bodyPr/>
          <a:lstStyle/>
          <a:p>
            <a:r>
              <a:rPr lang="en-GB" sz="4000" dirty="0" smtClean="0"/>
              <a:t>Reading Assessment Focus</a:t>
            </a:r>
            <a:endParaRPr lang="en-GB" sz="4000" dirty="0"/>
          </a:p>
        </p:txBody>
      </p:sp>
      <p:sp>
        <p:nvSpPr>
          <p:cNvPr id="3" name="Content Placeholder 2"/>
          <p:cNvSpPr>
            <a:spLocks noGrp="1"/>
          </p:cNvSpPr>
          <p:nvPr>
            <p:ph idx="1"/>
          </p:nvPr>
        </p:nvSpPr>
        <p:spPr>
          <a:xfrm>
            <a:off x="1295400" y="1484784"/>
            <a:ext cx="7772400" cy="4611216"/>
          </a:xfrm>
        </p:spPr>
        <p:txBody>
          <a:bodyPr/>
          <a:lstStyle/>
          <a:p>
            <a:pPr>
              <a:buNone/>
            </a:pPr>
            <a:r>
              <a:rPr lang="en-GB" sz="2400" dirty="0" smtClean="0">
                <a:latin typeface="SassoonPrimaryInfant" pitchFamily="2" charset="0"/>
              </a:rPr>
              <a:t>Comprehension</a:t>
            </a:r>
          </a:p>
          <a:p>
            <a:r>
              <a:rPr lang="en-GB" sz="2400" dirty="0" smtClean="0">
                <a:latin typeface="SassoonPrimaryInfant" pitchFamily="2" charset="0"/>
              </a:rPr>
              <a:t>Link what they have read to their own experiences</a:t>
            </a:r>
          </a:p>
          <a:p>
            <a:r>
              <a:rPr lang="en-GB" sz="2400" dirty="0" smtClean="0">
                <a:latin typeface="SassoonPrimaryInfant" pitchFamily="2" charset="0"/>
              </a:rPr>
              <a:t>Discuss meanings of words</a:t>
            </a:r>
          </a:p>
          <a:p>
            <a:r>
              <a:rPr lang="en-GB" sz="2400" dirty="0" smtClean="0">
                <a:latin typeface="SassoonPrimaryInfant" pitchFamily="2" charset="0"/>
              </a:rPr>
              <a:t>Discuss the characters and why they act in a certain way</a:t>
            </a:r>
          </a:p>
          <a:p>
            <a:r>
              <a:rPr lang="en-GB" sz="2400" dirty="0" smtClean="0">
                <a:latin typeface="SassoonPrimaryInfant" pitchFamily="2" charset="0"/>
              </a:rPr>
              <a:t>Predict what will happen next</a:t>
            </a:r>
          </a:p>
          <a:p>
            <a:r>
              <a:rPr lang="en-GB" sz="2400" dirty="0" smtClean="0">
                <a:latin typeface="SassoonPrimaryInfant"/>
                <a:ea typeface="SimHei" pitchFamily="49" charset="-122"/>
              </a:rPr>
              <a:t>Listening to, discuss and express views about a wide range of poetry, stories and non-fiction at a level beyond that at which they can read independently</a:t>
            </a:r>
          </a:p>
          <a:p>
            <a:r>
              <a:rPr lang="en-GB" sz="2400" dirty="0" smtClean="0">
                <a:latin typeface="SassoonPrimaryInfant"/>
                <a:ea typeface="SimHei" pitchFamily="49" charset="-122"/>
              </a:rPr>
              <a:t>Learn poems by heart</a:t>
            </a:r>
          </a:p>
          <a:p>
            <a:r>
              <a:rPr lang="en-GB" sz="2400" dirty="0" smtClean="0">
                <a:latin typeface="SassoonPrimaryInfant"/>
                <a:ea typeface="SimHei" pitchFamily="49" charset="-122"/>
              </a:rPr>
              <a:t>Discuss the authors choice of vocabulary</a:t>
            </a:r>
          </a:p>
          <a:p>
            <a:endParaRPr lang="en-GB" dirty="0" smtClean="0">
              <a:latin typeface="SassoonPrimaryInfant" pitchFamily="2" charset="0"/>
            </a:endParaRP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295400" y="609600"/>
            <a:ext cx="7772400" cy="947192"/>
          </a:xfrm>
        </p:spPr>
        <p:txBody>
          <a:bodyPr/>
          <a:lstStyle/>
          <a:p>
            <a:r>
              <a:rPr lang="en-GB" sz="4000" dirty="0" smtClean="0">
                <a:latin typeface="SassoonPrimaryInfant" pitchFamily="2" charset="0"/>
              </a:rPr>
              <a:t>READING WITH YOUR CHILD</a:t>
            </a:r>
          </a:p>
        </p:txBody>
      </p:sp>
      <p:sp>
        <p:nvSpPr>
          <p:cNvPr id="3" name="Content Placeholder 2"/>
          <p:cNvSpPr>
            <a:spLocks noGrp="1"/>
          </p:cNvSpPr>
          <p:nvPr>
            <p:ph idx="1"/>
          </p:nvPr>
        </p:nvSpPr>
        <p:spPr>
          <a:xfrm>
            <a:off x="1295400" y="1628800"/>
            <a:ext cx="5580856" cy="3024336"/>
          </a:xfrm>
        </p:spPr>
        <p:txBody>
          <a:bodyPr/>
          <a:lstStyle/>
          <a:p>
            <a:pPr marL="0" indent="0">
              <a:buFontTx/>
              <a:buNone/>
              <a:defRPr/>
            </a:pPr>
            <a:r>
              <a:rPr lang="en-GB" sz="2000" dirty="0"/>
              <a:t> </a:t>
            </a:r>
            <a:r>
              <a:rPr lang="en-GB" sz="2400" dirty="0" smtClean="0">
                <a:latin typeface="SassoonPrimaryInfant" pitchFamily="2" charset="0"/>
              </a:rPr>
              <a:t>Read </a:t>
            </a:r>
            <a:r>
              <a:rPr lang="en-GB" sz="2400" dirty="0">
                <a:latin typeface="SassoonPrimaryInfant" pitchFamily="2" charset="0"/>
              </a:rPr>
              <a:t>to them every day</a:t>
            </a:r>
            <a:r>
              <a:rPr lang="en-GB" sz="2400" dirty="0" smtClean="0">
                <a:latin typeface="SassoonPrimaryInfant" pitchFamily="2" charset="0"/>
              </a:rPr>
              <a:t>.</a:t>
            </a:r>
            <a:endParaRPr lang="en-GB" sz="2400" dirty="0">
              <a:latin typeface="SassoonPrimaryInfant" pitchFamily="2" charset="0"/>
            </a:endParaRPr>
          </a:p>
          <a:p>
            <a:pPr>
              <a:defRPr/>
            </a:pPr>
            <a:r>
              <a:rPr lang="en-GB" sz="2400" dirty="0">
                <a:latin typeface="SassoonPrimaryInfant" pitchFamily="2" charset="0"/>
              </a:rPr>
              <a:t>Just before they go to bed is a good time … but not in front of the TV</a:t>
            </a:r>
            <a:r>
              <a:rPr lang="en-GB" sz="2400" dirty="0" smtClean="0">
                <a:latin typeface="SassoonPrimaryInfant" pitchFamily="2" charset="0"/>
              </a:rPr>
              <a:t>!</a:t>
            </a:r>
          </a:p>
          <a:p>
            <a:pPr>
              <a:defRPr/>
            </a:pPr>
            <a:r>
              <a:rPr lang="en-GB" sz="2400" dirty="0" smtClean="0">
                <a:latin typeface="SassoonPrimaryInfant" pitchFamily="2" charset="0"/>
              </a:rPr>
              <a:t>Be </a:t>
            </a:r>
            <a:r>
              <a:rPr lang="en-GB" sz="2400" dirty="0">
                <a:latin typeface="SassoonPrimaryInfant" pitchFamily="2" charset="0"/>
              </a:rPr>
              <a:t>enthusiastic about the story … or choose another</a:t>
            </a:r>
            <a:r>
              <a:rPr lang="en-GB" sz="2400" dirty="0" smtClean="0">
                <a:latin typeface="SassoonPrimaryInfant" pitchFamily="2" charset="0"/>
              </a:rPr>
              <a:t>.</a:t>
            </a:r>
          </a:p>
          <a:p>
            <a:pPr>
              <a:defRPr/>
            </a:pPr>
            <a:r>
              <a:rPr lang="en-GB" sz="2400" dirty="0" smtClean="0">
                <a:latin typeface="SassoonPrimaryInfant" pitchFamily="2" charset="0"/>
              </a:rPr>
              <a:t>Allow </a:t>
            </a:r>
            <a:r>
              <a:rPr lang="en-GB" sz="2400" dirty="0">
                <a:latin typeface="SassoonPrimaryInfant" pitchFamily="2" charset="0"/>
              </a:rPr>
              <a:t>the child to choose whenever possible.  Yes, they will often choose their favourite over and over again … this is quite natural</a:t>
            </a:r>
            <a:r>
              <a:rPr lang="en-GB" sz="2400" dirty="0" smtClean="0">
                <a:latin typeface="SassoonPrimaryInfant" pitchFamily="2" charset="0"/>
              </a:rPr>
              <a:t>.</a:t>
            </a:r>
          </a:p>
          <a:p>
            <a:pPr>
              <a:defRPr/>
            </a:pPr>
            <a:endParaRPr lang="en-GB" sz="2400" dirty="0">
              <a:latin typeface="SassoonPrimaryInfant" pitchFamily="2" charset="0"/>
            </a:endParaRPr>
          </a:p>
          <a:p>
            <a:pPr>
              <a:buNone/>
              <a:defRPr/>
            </a:pP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mtClean="0">
                <a:latin typeface="SassoonPrimaryInfant" pitchFamily="2" charset="0"/>
              </a:rPr>
              <a:t>Before you read you may like to:</a:t>
            </a:r>
            <a:br>
              <a:rPr lang="en-GB" smtClean="0">
                <a:latin typeface="SassoonPrimaryInfant" pitchFamily="2" charset="0"/>
              </a:rPr>
            </a:br>
            <a:endParaRPr lang="en-GB" smtClean="0">
              <a:latin typeface="SassoonPrimaryInfant" pitchFamily="2" charset="0"/>
            </a:endParaRPr>
          </a:p>
        </p:txBody>
      </p:sp>
      <p:sp>
        <p:nvSpPr>
          <p:cNvPr id="9219" name="Content Placeholder 2"/>
          <p:cNvSpPr>
            <a:spLocks noGrp="1"/>
          </p:cNvSpPr>
          <p:nvPr>
            <p:ph idx="1"/>
          </p:nvPr>
        </p:nvSpPr>
        <p:spPr/>
        <p:txBody>
          <a:bodyPr/>
          <a:lstStyle/>
          <a:p>
            <a:r>
              <a:rPr lang="en-GB" sz="2400" dirty="0" smtClean="0">
                <a:latin typeface="SassoonPrimaryInfant"/>
              </a:rPr>
              <a:t>Read through the story yourself first.  (It’s a big help if you know the story well … it helps you to lead up to the exciting bits and encourage joining in).</a:t>
            </a:r>
          </a:p>
          <a:p>
            <a:endParaRPr lang="en-GB" sz="2400" dirty="0" smtClean="0">
              <a:latin typeface="SassoonPrimaryInfant"/>
            </a:endParaRPr>
          </a:p>
          <a:p>
            <a:r>
              <a:rPr lang="en-GB" sz="2400" dirty="0" smtClean="0">
                <a:latin typeface="SassoonPrimaryInfant"/>
              </a:rPr>
              <a:t>Decide (even practise) the bits to read like a giant or ant.</a:t>
            </a:r>
          </a:p>
          <a:p>
            <a:endParaRPr lang="en-GB" sz="2400" dirty="0" smtClean="0">
              <a:latin typeface="SassoonPrimaryInfant"/>
            </a:endParaRPr>
          </a:p>
          <a:p>
            <a:r>
              <a:rPr lang="en-GB" sz="2400" dirty="0" smtClean="0">
                <a:latin typeface="SassoonPrimaryInfant"/>
              </a:rPr>
              <a:t>Decide good places to stop and ask; “What do you think will happen next?”</a:t>
            </a:r>
          </a:p>
          <a:p>
            <a:endParaRPr lang="en-GB" sz="2400" dirty="0" smtClean="0">
              <a:latin typeface="SassoonPrimaryInfant"/>
            </a:endParaRPr>
          </a:p>
          <a:p>
            <a:r>
              <a:rPr lang="en-GB" sz="2400" dirty="0" smtClean="0">
                <a:latin typeface="SassoonPrimaryInfant"/>
              </a:rPr>
              <a:t>Decide which pictures to stop and talk about.</a:t>
            </a:r>
          </a:p>
          <a:p>
            <a:endParaRPr lang="en-GB"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295400" y="609600"/>
            <a:ext cx="7772400" cy="731168"/>
          </a:xfrm>
        </p:spPr>
        <p:txBody>
          <a:bodyPr/>
          <a:lstStyle/>
          <a:p>
            <a:r>
              <a:rPr lang="en-GB" dirty="0" smtClean="0">
                <a:latin typeface="SassoonPrimaryInfant" pitchFamily="2" charset="0"/>
              </a:rPr>
              <a:t>During the reading:</a:t>
            </a:r>
            <a:r>
              <a:rPr lang="en-GB" dirty="0" smtClean="0"/>
              <a:t/>
            </a:r>
            <a:br>
              <a:rPr lang="en-GB" dirty="0" smtClean="0"/>
            </a:br>
            <a:endParaRPr lang="en-GB" dirty="0" smtClean="0"/>
          </a:p>
        </p:txBody>
      </p:sp>
      <p:sp>
        <p:nvSpPr>
          <p:cNvPr id="10243" name="Content Placeholder 2"/>
          <p:cNvSpPr>
            <a:spLocks noGrp="1"/>
          </p:cNvSpPr>
          <p:nvPr>
            <p:ph idx="1"/>
          </p:nvPr>
        </p:nvSpPr>
        <p:spPr>
          <a:xfrm>
            <a:off x="1295400" y="1268760"/>
            <a:ext cx="7772400" cy="5184576"/>
          </a:xfrm>
        </p:spPr>
        <p:txBody>
          <a:bodyPr/>
          <a:lstStyle/>
          <a:p>
            <a:r>
              <a:rPr lang="en-GB" sz="2400" dirty="0" smtClean="0">
                <a:latin typeface="SassoonPrimaryInfant" pitchFamily="2" charset="0"/>
              </a:rPr>
              <a:t>Show your enjoyment … laugh, smile, look scared, look sad, sound excited, etc.</a:t>
            </a:r>
          </a:p>
          <a:p>
            <a:endParaRPr lang="en-GB" sz="2400" dirty="0" smtClean="0">
              <a:latin typeface="SassoonPrimaryInfant" pitchFamily="2" charset="0"/>
            </a:endParaRPr>
          </a:p>
          <a:p>
            <a:r>
              <a:rPr lang="en-GB" sz="2400" dirty="0" smtClean="0">
                <a:latin typeface="SassoonPrimaryInfant" pitchFamily="2" charset="0"/>
              </a:rPr>
              <a:t>Spend some time just reading the pictures and talking about them.</a:t>
            </a:r>
          </a:p>
          <a:p>
            <a:endParaRPr lang="en-GB" sz="2400" dirty="0" smtClean="0">
              <a:latin typeface="SassoonPrimaryInfant" pitchFamily="2" charset="0"/>
            </a:endParaRPr>
          </a:p>
          <a:p>
            <a:r>
              <a:rPr lang="en-GB" sz="2400" dirty="0" smtClean="0">
                <a:latin typeface="SassoonPrimaryInfant" pitchFamily="2" charset="0"/>
              </a:rPr>
              <a:t>Use lots of describing language when you read the pictures and invite the child to help you.</a:t>
            </a:r>
          </a:p>
          <a:p>
            <a:endParaRPr lang="en-GB" sz="2400" dirty="0" smtClean="0">
              <a:latin typeface="SassoonPrimaryInfant" pitchFamily="2" charset="0"/>
            </a:endParaRPr>
          </a:p>
          <a:p>
            <a:r>
              <a:rPr lang="en-GB" sz="2400" dirty="0" smtClean="0">
                <a:latin typeface="SassoonPrimaryInfant" pitchFamily="2" charset="0"/>
              </a:rPr>
              <a:t>Run your finger along the line under the words as you or the child read.</a:t>
            </a:r>
          </a:p>
          <a:p>
            <a:pPr>
              <a:buNone/>
            </a:pPr>
            <a:endParaRPr lang="en-GB" sz="2400" dirty="0" smtClean="0">
              <a:latin typeface="SassoonPrimaryInfant" pitchFamily="2" charset="0"/>
            </a:endParaRPr>
          </a:p>
          <a:p>
            <a:r>
              <a:rPr lang="en-GB" sz="2400" dirty="0" smtClean="0">
                <a:latin typeface="SassoonPrimaryInfant" pitchFamily="2" charset="0"/>
              </a:rPr>
              <a:t>Talk about the pictures … “Can you see the wolf hiding?”</a:t>
            </a:r>
          </a:p>
          <a:p>
            <a:endParaRPr lang="en-GB" sz="3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z="3600" dirty="0" smtClean="0"/>
              <a:t>Difficulties or mistakes for the child…</a:t>
            </a:r>
            <a:r>
              <a:rPr lang="en-GB" dirty="0" smtClean="0"/>
              <a:t/>
            </a:r>
            <a:br>
              <a:rPr lang="en-GB" dirty="0" smtClean="0"/>
            </a:br>
            <a:endParaRPr lang="en-GB" dirty="0" smtClean="0"/>
          </a:p>
        </p:txBody>
      </p:sp>
      <p:sp>
        <p:nvSpPr>
          <p:cNvPr id="3" name="Content Placeholder 2"/>
          <p:cNvSpPr>
            <a:spLocks noGrp="1"/>
          </p:cNvSpPr>
          <p:nvPr>
            <p:ph idx="1"/>
          </p:nvPr>
        </p:nvSpPr>
        <p:spPr>
          <a:xfrm>
            <a:off x="1295400" y="1412875"/>
            <a:ext cx="7772400" cy="4683125"/>
          </a:xfrm>
        </p:spPr>
        <p:txBody>
          <a:bodyPr/>
          <a:lstStyle/>
          <a:p>
            <a:pPr marL="0" indent="0">
              <a:buFontTx/>
              <a:buNone/>
              <a:defRPr/>
            </a:pPr>
            <a:r>
              <a:rPr lang="en-GB" sz="1800" dirty="0">
                <a:latin typeface="SassoonPrimaryInfant"/>
              </a:rPr>
              <a:t>If your child comes to a difficult word and stops, you may like to try </a:t>
            </a:r>
            <a:r>
              <a:rPr lang="en-GB" sz="1800" i="1" dirty="0">
                <a:latin typeface="SassoonPrimaryInfant"/>
              </a:rPr>
              <a:t>some</a:t>
            </a:r>
            <a:r>
              <a:rPr lang="en-GB" sz="1800" dirty="0">
                <a:latin typeface="SassoonPrimaryInfant"/>
              </a:rPr>
              <a:t> of the following ideas …</a:t>
            </a:r>
          </a:p>
          <a:p>
            <a:pPr marL="0" indent="0">
              <a:buFontTx/>
              <a:buNone/>
              <a:defRPr/>
            </a:pPr>
            <a:r>
              <a:rPr lang="en-GB" sz="1800" dirty="0">
                <a:latin typeface="SassoonPrimaryInfant"/>
              </a:rPr>
              <a:t> </a:t>
            </a:r>
          </a:p>
          <a:p>
            <a:pPr>
              <a:defRPr/>
            </a:pPr>
            <a:r>
              <a:rPr lang="en-GB" sz="1800" dirty="0">
                <a:latin typeface="SassoonPrimaryInfant"/>
              </a:rPr>
              <a:t>Ask them to look at the first letter of the word</a:t>
            </a:r>
          </a:p>
          <a:p>
            <a:pPr marL="0" indent="0">
              <a:buFontTx/>
              <a:buNone/>
              <a:defRPr/>
            </a:pPr>
            <a:r>
              <a:rPr lang="en-GB" sz="1800" dirty="0">
                <a:latin typeface="SassoonPrimaryInfant"/>
              </a:rPr>
              <a:t> </a:t>
            </a:r>
          </a:p>
          <a:p>
            <a:pPr>
              <a:defRPr/>
            </a:pPr>
            <a:r>
              <a:rPr lang="en-GB" sz="1800" dirty="0">
                <a:latin typeface="SassoonPrimaryInfant"/>
              </a:rPr>
              <a:t>Encourage sounding out each letter to build the word and blend the sounds together </a:t>
            </a:r>
          </a:p>
          <a:p>
            <a:pPr marL="0" indent="0">
              <a:buFontTx/>
              <a:buNone/>
              <a:defRPr/>
            </a:pPr>
            <a:r>
              <a:rPr lang="en-GB" sz="1800" dirty="0">
                <a:latin typeface="SassoonPrimaryInfant"/>
              </a:rPr>
              <a:t> </a:t>
            </a:r>
          </a:p>
          <a:p>
            <a:pPr>
              <a:defRPr/>
            </a:pPr>
            <a:r>
              <a:rPr lang="en-GB" sz="1800" dirty="0">
                <a:latin typeface="SassoonPrimaryInfant"/>
              </a:rPr>
              <a:t>Ask them to look at the picture for clues</a:t>
            </a:r>
          </a:p>
          <a:p>
            <a:pPr marL="0" indent="0">
              <a:buFontTx/>
              <a:buNone/>
              <a:defRPr/>
            </a:pPr>
            <a:r>
              <a:rPr lang="en-GB" sz="1800" dirty="0">
                <a:latin typeface="SassoonPrimaryInfant"/>
              </a:rPr>
              <a:t>  </a:t>
            </a:r>
          </a:p>
          <a:p>
            <a:pPr>
              <a:defRPr/>
            </a:pPr>
            <a:r>
              <a:rPr lang="en-GB" sz="1800" dirty="0">
                <a:latin typeface="SassoonPrimaryInfant"/>
              </a:rPr>
              <a:t>Ask them to look for any words they might know</a:t>
            </a:r>
          </a:p>
          <a:p>
            <a:pPr marL="0" indent="0">
              <a:buFontTx/>
              <a:buNone/>
              <a:defRPr/>
            </a:pPr>
            <a:r>
              <a:rPr lang="en-GB" sz="1800" dirty="0">
                <a:latin typeface="SassoonPrimaryInfant"/>
              </a:rPr>
              <a:t> </a:t>
            </a:r>
          </a:p>
          <a:p>
            <a:pPr>
              <a:defRPr/>
            </a:pPr>
            <a:r>
              <a:rPr lang="en-GB" sz="1800" dirty="0">
                <a:latin typeface="SassoonPrimaryInfant"/>
              </a:rPr>
              <a:t>Ask them to think about the story</a:t>
            </a:r>
          </a:p>
          <a:p>
            <a:pPr marL="0" indent="0">
              <a:buFontTx/>
              <a:buNone/>
              <a:defRPr/>
            </a:pPr>
            <a:r>
              <a:rPr lang="en-GB" sz="1800" dirty="0">
                <a:latin typeface="SassoonPrimaryInfant"/>
              </a:rPr>
              <a:t> </a:t>
            </a:r>
          </a:p>
          <a:p>
            <a:pPr>
              <a:defRPr/>
            </a:pPr>
            <a:r>
              <a:rPr lang="en-GB" sz="1800" dirty="0">
                <a:latin typeface="SassoonPrimaryInfant"/>
              </a:rPr>
              <a:t>Ask them to look for patterns in words </a:t>
            </a:r>
            <a:r>
              <a:rPr lang="en-GB" sz="1800" dirty="0" err="1">
                <a:latin typeface="SassoonPrimaryInfant"/>
              </a:rPr>
              <a:t>eg</a:t>
            </a:r>
            <a:r>
              <a:rPr lang="en-GB" sz="1800" dirty="0">
                <a:latin typeface="SassoonPrimaryInfant"/>
              </a:rPr>
              <a:t> </a:t>
            </a:r>
            <a:r>
              <a:rPr lang="en-GB" sz="1800" i="1" dirty="0" err="1">
                <a:latin typeface="SassoonPrimaryInfant"/>
              </a:rPr>
              <a:t>ing</a:t>
            </a:r>
            <a:r>
              <a:rPr lang="en-GB" sz="1800" i="1" dirty="0">
                <a:latin typeface="SassoonPrimaryInfant"/>
              </a:rPr>
              <a:t>, -</a:t>
            </a:r>
            <a:r>
              <a:rPr lang="en-GB" sz="1800" i="1" dirty="0" err="1">
                <a:latin typeface="SassoonPrimaryInfant"/>
              </a:rPr>
              <a:t>ed</a:t>
            </a:r>
            <a:r>
              <a:rPr lang="en-GB" sz="1800" i="1" dirty="0">
                <a:latin typeface="SassoonPrimaryInfant"/>
              </a:rPr>
              <a:t>, </a:t>
            </a:r>
            <a:r>
              <a:rPr lang="en-GB" sz="1800" i="1" dirty="0" err="1">
                <a:latin typeface="SassoonPrimaryInfant"/>
              </a:rPr>
              <a:t>ight</a:t>
            </a:r>
            <a:endParaRPr lang="en-GB" sz="1800" dirty="0">
              <a:latin typeface="SassoonPrimaryInfant"/>
            </a:endParaRPr>
          </a:p>
          <a:p>
            <a:pPr>
              <a:defRPr/>
            </a:pP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196975"/>
            <a:ext cx="7772400" cy="4899025"/>
          </a:xfrm>
        </p:spPr>
        <p:txBody>
          <a:bodyPr/>
          <a:lstStyle/>
          <a:p>
            <a:pPr marL="0" indent="0">
              <a:buFontTx/>
              <a:buNone/>
              <a:defRPr/>
            </a:pPr>
            <a:r>
              <a:rPr lang="en-GB" sz="2400" dirty="0">
                <a:latin typeface="SassoonPrimaryInfant" pitchFamily="2" charset="0"/>
              </a:rPr>
              <a:t>If they still do not know, then tell them the word.  You can go back later to reread the tricky bit.  Try to keep the story flowing so you can both enjoy reading together.  It is more important for your child to know what the book is about, rather than read every word correctly.</a:t>
            </a:r>
          </a:p>
          <a:p>
            <a:pPr marL="0" indent="0">
              <a:buFontTx/>
              <a:buNone/>
              <a:defRPr/>
            </a:pPr>
            <a:r>
              <a:rPr lang="en-GB" sz="2400" dirty="0">
                <a:latin typeface="SassoonPrimaryInfant" pitchFamily="2" charset="0"/>
              </a:rPr>
              <a:t> </a:t>
            </a:r>
          </a:p>
          <a:p>
            <a:pPr marL="0" indent="0">
              <a:buFontTx/>
              <a:buNone/>
              <a:defRPr/>
            </a:pPr>
            <a:r>
              <a:rPr lang="en-GB" sz="2400" dirty="0">
                <a:latin typeface="SassoonPrimaryInfant" pitchFamily="2" charset="0"/>
              </a:rPr>
              <a:t>Try to be positive and praise your child for their effort and achievement, even if they do not read the whole book fluently!</a:t>
            </a:r>
          </a:p>
          <a:p>
            <a:pPr>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SH">
  <a:themeElements>
    <a:clrScheme name="BLUSH 1">
      <a:dk1>
        <a:srgbClr val="000000"/>
      </a:dk1>
      <a:lt1>
        <a:srgbClr val="FFFFFF"/>
      </a:lt1>
      <a:dk2>
        <a:srgbClr val="6600CC"/>
      </a:dk2>
      <a:lt2>
        <a:srgbClr val="CCECFF"/>
      </a:lt2>
      <a:accent1>
        <a:srgbClr val="00FFCC"/>
      </a:accent1>
      <a:accent2>
        <a:srgbClr val="9933FF"/>
      </a:accent2>
      <a:accent3>
        <a:srgbClr val="B8AAE2"/>
      </a:accent3>
      <a:accent4>
        <a:srgbClr val="DADADA"/>
      </a:accent4>
      <a:accent5>
        <a:srgbClr val="AAFFE2"/>
      </a:accent5>
      <a:accent6>
        <a:srgbClr val="8A2DE7"/>
      </a:accent6>
      <a:hlink>
        <a:srgbClr val="660066"/>
      </a:hlink>
      <a:folHlink>
        <a:srgbClr val="006699"/>
      </a:folHlink>
    </a:clrScheme>
    <a:fontScheme name="BLUSH">
      <a:majorFont>
        <a:latin typeface="Impact"/>
        <a:ea typeface=""/>
        <a:cs typeface=""/>
      </a:majorFont>
      <a:minorFont>
        <a:latin typeface="Impac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BLUSH 1">
        <a:dk1>
          <a:srgbClr val="000000"/>
        </a:dk1>
        <a:lt1>
          <a:srgbClr val="FFFFFF"/>
        </a:lt1>
        <a:dk2>
          <a:srgbClr val="6600CC"/>
        </a:dk2>
        <a:lt2>
          <a:srgbClr val="CCECFF"/>
        </a:lt2>
        <a:accent1>
          <a:srgbClr val="00FFCC"/>
        </a:accent1>
        <a:accent2>
          <a:srgbClr val="9933FF"/>
        </a:accent2>
        <a:accent3>
          <a:srgbClr val="B8AAE2"/>
        </a:accent3>
        <a:accent4>
          <a:srgbClr val="DADADA"/>
        </a:accent4>
        <a:accent5>
          <a:srgbClr val="AAFFE2"/>
        </a:accent5>
        <a:accent6>
          <a:srgbClr val="8A2DE7"/>
        </a:accent6>
        <a:hlink>
          <a:srgbClr val="660066"/>
        </a:hlink>
        <a:folHlink>
          <a:srgbClr val="006699"/>
        </a:folHlink>
      </a:clrScheme>
      <a:clrMap bg1="dk2" tx1="lt1" bg2="dk1" tx2="lt2" accent1="accent1" accent2="accent2" accent3="accent3" accent4="accent4" accent5="accent5" accent6="accent6" hlink="hlink" folHlink="folHlink"/>
    </a:extraClrScheme>
    <a:extraClrScheme>
      <a:clrScheme name="BLUSH 2">
        <a:dk1>
          <a:srgbClr val="660066"/>
        </a:dk1>
        <a:lt1>
          <a:srgbClr val="FFFFFF"/>
        </a:lt1>
        <a:dk2>
          <a:srgbClr val="FF00FF"/>
        </a:dk2>
        <a:lt2>
          <a:srgbClr val="FFCC99"/>
        </a:lt2>
        <a:accent1>
          <a:srgbClr val="99FF99"/>
        </a:accent1>
        <a:accent2>
          <a:srgbClr val="CC66FF"/>
        </a:accent2>
        <a:accent3>
          <a:srgbClr val="FFFFFF"/>
        </a:accent3>
        <a:accent4>
          <a:srgbClr val="560056"/>
        </a:accent4>
        <a:accent5>
          <a:srgbClr val="CAFFCA"/>
        </a:accent5>
        <a:accent6>
          <a:srgbClr val="B95CE7"/>
        </a:accent6>
        <a:hlink>
          <a:srgbClr val="FF99CC"/>
        </a:hlink>
        <a:folHlink>
          <a:srgbClr val="006600"/>
        </a:folHlink>
      </a:clrScheme>
      <a:clrMap bg1="lt1" tx1="dk1" bg2="lt2" tx2="dk2" accent1="accent1" accent2="accent2" accent3="accent3" accent4="accent4" accent5="accent5" accent6="accent6" hlink="hlink" folHlink="folHlink"/>
    </a:extraClrScheme>
    <a:extraClrScheme>
      <a:clrScheme name="BLUSH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USH 4">
        <a:dk1>
          <a:srgbClr val="000000"/>
        </a:dk1>
        <a:lt1>
          <a:srgbClr val="FFFFFF"/>
        </a:lt1>
        <a:dk2>
          <a:srgbClr val="CC0099"/>
        </a:dk2>
        <a:lt2>
          <a:srgbClr val="FFCCFF"/>
        </a:lt2>
        <a:accent1>
          <a:srgbClr val="00FF00"/>
        </a:accent1>
        <a:accent2>
          <a:srgbClr val="9933FF"/>
        </a:accent2>
        <a:accent3>
          <a:srgbClr val="E2AACA"/>
        </a:accent3>
        <a:accent4>
          <a:srgbClr val="DADADA"/>
        </a:accent4>
        <a:accent5>
          <a:srgbClr val="AAFFAA"/>
        </a:accent5>
        <a:accent6>
          <a:srgbClr val="8A2DE7"/>
        </a:accent6>
        <a:hlink>
          <a:srgbClr val="660066"/>
        </a:hlink>
        <a:folHlink>
          <a:srgbClr val="00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Designs\BLUSH.POT</Template>
  <TotalTime>388</TotalTime>
  <Words>472</Words>
  <Application>Microsoft Office PowerPoint</Application>
  <PresentationFormat>On-screen Show (4:3)</PresentationFormat>
  <Paragraphs>84</Paragraphs>
  <Slides>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BLUSH</vt:lpstr>
      <vt:lpstr>Clip</vt:lpstr>
      <vt:lpstr>Reading  at Milborne St Andrew School</vt:lpstr>
      <vt:lpstr>Opportunities to read include…</vt:lpstr>
      <vt:lpstr>Reading Assessment Focus</vt:lpstr>
      <vt:lpstr>Reading Assessment Focus</vt:lpstr>
      <vt:lpstr>READING WITH YOUR CHILD</vt:lpstr>
      <vt:lpstr>Before you read you may like to: </vt:lpstr>
      <vt:lpstr>During the reading: </vt:lpstr>
      <vt:lpstr>Difficulties or mistakes for the child… </vt:lpstr>
      <vt:lpstr>Slide 9</vt:lpstr>
      <vt:lpstr>After reading: </vt:lpstr>
      <vt:lpstr>If you child enjoyed the story: </vt:lpstr>
      <vt:lpstr>Home Reading</vt:lpstr>
    </vt:vector>
  </TitlesOfParts>
  <Company>LCC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Guided Reading</dc:title>
  <dc:creator>Administrator</dc:creator>
  <cp:lastModifiedBy>user</cp:lastModifiedBy>
  <cp:revision>25</cp:revision>
  <cp:lastPrinted>2002-12-02T14:01:47Z</cp:lastPrinted>
  <dcterms:created xsi:type="dcterms:W3CDTF">2002-11-25T20:48:33Z</dcterms:created>
  <dcterms:modified xsi:type="dcterms:W3CDTF">2014-09-24T18:02:21Z</dcterms:modified>
</cp:coreProperties>
</file>