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66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9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9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5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9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2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1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4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6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3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B313-2372-46D4-AAED-B074400F511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5177B-1BFD-4A86-8918-38D41A89C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8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Singapore Maths For Parent Workshop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4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" y="-1962173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28" y="-1179512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179512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1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152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459432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5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47" y="-747464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47985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369" y="-459432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8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Singapore links in really well with New curriculum and </a:t>
            </a:r>
            <a:r>
              <a:rPr lang="en-GB" dirty="0"/>
              <a:t>g</a:t>
            </a:r>
            <a:r>
              <a:rPr lang="en-GB" dirty="0" smtClean="0"/>
              <a:t>reater understanding</a:t>
            </a:r>
          </a:p>
          <a:p>
            <a:r>
              <a:rPr lang="en-GB" dirty="0" smtClean="0"/>
              <a:t>Children’s ability to articulate their learning and reasoning is greatly improved</a:t>
            </a:r>
          </a:p>
          <a:p>
            <a:r>
              <a:rPr lang="en-GB" dirty="0" smtClean="0"/>
              <a:t>Teachers questioning extends children's thinking and challenges them</a:t>
            </a:r>
          </a:p>
          <a:p>
            <a:r>
              <a:rPr lang="en-GB" dirty="0" smtClean="0"/>
              <a:t>Have a go ethos</a:t>
            </a:r>
          </a:p>
          <a:p>
            <a:r>
              <a:rPr lang="en-GB" dirty="0" smtClean="0"/>
              <a:t>Much more evidence based…prove it</a:t>
            </a:r>
          </a:p>
          <a:p>
            <a:pPr marL="0" indent="0">
              <a:buNone/>
            </a:pPr>
            <a:r>
              <a:rPr lang="en-GB" dirty="0" smtClean="0"/>
              <a:t> (Is it sometimes, always or never true…..)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39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4200" dirty="0">
                <a:solidFill>
                  <a:srgbClr val="000000"/>
                </a:solidFill>
                <a:latin typeface="ArialMT"/>
                <a:ea typeface="+mn-ea"/>
                <a:cs typeface="+mn-cs"/>
              </a:rPr>
              <a:t>Singapore Education</a:t>
            </a:r>
            <a:br>
              <a:rPr lang="en-GB" sz="4200" dirty="0">
                <a:solidFill>
                  <a:srgbClr val="000000"/>
                </a:solidFill>
                <a:latin typeface="ArialM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Singapore hasn’t always had great Maths</a:t>
            </a:r>
          </a:p>
          <a:p>
            <a:pPr marL="0" indent="0">
              <a:buNone/>
            </a:pPr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performance. It was ranked 16th out of the 26 countries participating in the 1983 SIS study.</a:t>
            </a:r>
          </a:p>
          <a:p>
            <a:pPr marL="0" indent="0">
              <a:buNone/>
            </a:pPr>
            <a:endParaRPr lang="en-GB" i="1" dirty="0">
              <a:solidFill>
                <a:srgbClr val="000000"/>
              </a:solidFill>
              <a:latin typeface="Arial-ItalicMT"/>
            </a:endParaRPr>
          </a:p>
          <a:p>
            <a:pPr marL="0" indent="0">
              <a:buNone/>
            </a:pPr>
            <a:endParaRPr lang="en-GB" b="0" i="1" u="none" strike="noStrike" baseline="0" dirty="0" smtClean="0">
              <a:solidFill>
                <a:srgbClr val="000000"/>
              </a:solidFill>
              <a:latin typeface="Arial-ItalicMT"/>
            </a:endParaRPr>
          </a:p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The government recognised this was not good</a:t>
            </a:r>
          </a:p>
          <a:p>
            <a:pPr marL="0" indent="0">
              <a:buNone/>
            </a:pPr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enough for an economy entirely dependent on its</a:t>
            </a:r>
          </a:p>
          <a:p>
            <a:pPr marL="0" indent="0">
              <a:buNone/>
            </a:pPr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human resources, so they started examining</a:t>
            </a:r>
          </a:p>
          <a:p>
            <a:pPr marL="0" indent="0">
              <a:buNone/>
            </a:pPr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leading teaching concepts in the early 1980s.</a:t>
            </a:r>
          </a:p>
          <a:p>
            <a:r>
              <a:rPr lang="en-GB" sz="3600" b="0" i="0" u="none" strike="noStrike" baseline="0" dirty="0" smtClean="0">
                <a:solidFill>
                  <a:srgbClr val="FFFFFF"/>
                </a:solidFill>
                <a:latin typeface="ArialMT"/>
              </a:rPr>
              <a:t>Setting the</a:t>
            </a:r>
          </a:p>
          <a:p>
            <a:r>
              <a:rPr lang="en-GB" sz="3600" b="0" i="0" u="none" strike="noStrike" baseline="0" dirty="0" smtClean="0">
                <a:solidFill>
                  <a:srgbClr val="FFFFFF"/>
                </a:solidFill>
                <a:latin typeface="ArialMT"/>
              </a:rPr>
              <a:t>scene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7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The UK’s </a:t>
            </a:r>
            <a:r>
              <a:rPr lang="en-GB" i="1" dirty="0" err="1"/>
              <a:t>Cockroft</a:t>
            </a:r>
            <a:r>
              <a:rPr lang="en-GB" i="1" dirty="0"/>
              <a:t> report and a similar study in</a:t>
            </a:r>
          </a:p>
          <a:p>
            <a:pPr marL="0" indent="0">
              <a:buNone/>
            </a:pPr>
            <a:r>
              <a:rPr lang="en-GB" i="1" dirty="0"/>
              <a:t>the US had a fundamental influence. Both studies</a:t>
            </a:r>
          </a:p>
          <a:p>
            <a:pPr marL="0" indent="0">
              <a:buNone/>
            </a:pPr>
            <a:r>
              <a:rPr lang="en-GB" i="1" dirty="0"/>
              <a:t>concluded that:</a:t>
            </a:r>
          </a:p>
          <a:p>
            <a:r>
              <a:rPr lang="en-GB" i="1" dirty="0"/>
              <a:t>Problem solving is at the heart of</a:t>
            </a:r>
          </a:p>
          <a:p>
            <a:pPr marL="0" indent="0">
              <a:buNone/>
            </a:pPr>
            <a:r>
              <a:rPr lang="en-GB" i="1" dirty="0"/>
              <a:t>Mathematics and should be the focus of what is</a:t>
            </a:r>
          </a:p>
          <a:p>
            <a:pPr marL="0" indent="0">
              <a:buNone/>
            </a:pPr>
            <a:r>
              <a:rPr lang="en-GB" i="1" dirty="0"/>
              <a:t>taught in schools</a:t>
            </a:r>
          </a:p>
          <a:p>
            <a:r>
              <a:rPr lang="en-GB" i="1" dirty="0"/>
              <a:t>Basic skills in Mathematics should be</a:t>
            </a:r>
          </a:p>
          <a:p>
            <a:pPr marL="0" indent="0">
              <a:buNone/>
            </a:pPr>
            <a:r>
              <a:rPr lang="en-GB" i="1" dirty="0"/>
              <a:t>defined to encompass more than computational</a:t>
            </a:r>
          </a:p>
          <a:p>
            <a:pPr marL="0" indent="0">
              <a:buNone/>
            </a:pPr>
            <a:r>
              <a:rPr lang="en-GB" i="1" dirty="0" smtClean="0"/>
              <a:t>facility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767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Problem </a:t>
            </a:r>
            <a:r>
              <a:rPr lang="en-GB" b="1" dirty="0"/>
              <a:t>solving is at the heart of </a:t>
            </a:r>
            <a:r>
              <a:rPr lang="en-GB" b="1" dirty="0" smtClean="0"/>
              <a:t>mathematics:</a:t>
            </a:r>
            <a:endParaRPr lang="en-GB" b="1" dirty="0"/>
          </a:p>
          <a:p>
            <a:pPr marL="0" indent="0">
              <a:buNone/>
            </a:pPr>
            <a:r>
              <a:rPr lang="en-GB" i="1" dirty="0" smtClean="0"/>
              <a:t>The </a:t>
            </a:r>
            <a:r>
              <a:rPr lang="en-GB" i="1" dirty="0"/>
              <a:t>focus </a:t>
            </a:r>
            <a:r>
              <a:rPr lang="en-GB" b="1" i="1" dirty="0"/>
              <a:t>is not </a:t>
            </a:r>
            <a:r>
              <a:rPr lang="en-GB" i="1" dirty="0"/>
              <a:t>on rote procedures, rote memorisation</a:t>
            </a:r>
          </a:p>
          <a:p>
            <a:pPr marL="0" indent="0">
              <a:buNone/>
            </a:pPr>
            <a:r>
              <a:rPr lang="en-GB" i="1" dirty="0"/>
              <a:t>or tedious calculation but on relational understanding.</a:t>
            </a:r>
          </a:p>
          <a:p>
            <a:pPr lvl="0"/>
            <a:r>
              <a:rPr lang="en-GB" dirty="0"/>
              <a:t>P</a:t>
            </a:r>
            <a:r>
              <a:rPr lang="en-GB" i="1" dirty="0"/>
              <a:t>upils are encouraged to solve problems working with their core competencies</a:t>
            </a:r>
            <a:r>
              <a:rPr lang="en-GB" i="1" dirty="0" smtClean="0"/>
              <a:t>, in particular:</a:t>
            </a:r>
          </a:p>
          <a:p>
            <a:pPr lvl="0"/>
            <a:r>
              <a:rPr lang="en-GB" sz="2700" i="1" dirty="0" smtClean="0">
                <a:solidFill>
                  <a:prstClr val="black"/>
                </a:solidFill>
              </a:rPr>
              <a:t>Visualisation</a:t>
            </a:r>
            <a:endParaRPr lang="en-GB" sz="2700" i="1" dirty="0">
              <a:solidFill>
                <a:prstClr val="black"/>
              </a:solidFill>
            </a:endParaRPr>
          </a:p>
          <a:p>
            <a:pPr lvl="0"/>
            <a:r>
              <a:rPr lang="en-GB" sz="2700" i="1" dirty="0">
                <a:solidFill>
                  <a:prstClr val="black"/>
                </a:solidFill>
              </a:rPr>
              <a:t>Generalisation</a:t>
            </a:r>
          </a:p>
          <a:p>
            <a:pPr lvl="0"/>
            <a:r>
              <a:rPr lang="en-GB" sz="2700" i="1" dirty="0">
                <a:solidFill>
                  <a:prstClr val="black"/>
                </a:solidFill>
              </a:rPr>
              <a:t>Make decisions</a:t>
            </a:r>
          </a:p>
          <a:p>
            <a:pPr marL="0" indent="0">
              <a:buNone/>
            </a:pPr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3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happened in lessons before Singapore..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Spiral curriculum. </a:t>
            </a:r>
          </a:p>
          <a:p>
            <a:pPr marL="0" indent="0">
              <a:buNone/>
            </a:pPr>
            <a:r>
              <a:rPr lang="en-GB" dirty="0" smtClean="0"/>
              <a:t>Children were taught topics each half term returning and building on previous learning</a:t>
            </a:r>
          </a:p>
          <a:p>
            <a:pPr marL="0" indent="0">
              <a:buNone/>
            </a:pPr>
            <a:r>
              <a:rPr lang="en-GB" dirty="0" smtClean="0"/>
              <a:t>Pace was very quick</a:t>
            </a:r>
          </a:p>
          <a:p>
            <a:pPr marL="0" indent="0">
              <a:buNone/>
            </a:pPr>
            <a:r>
              <a:rPr lang="en-GB" dirty="0" smtClean="0"/>
              <a:t>Little scope for real understanding</a:t>
            </a:r>
          </a:p>
          <a:p>
            <a:pPr marL="0" indent="0">
              <a:buNone/>
            </a:pPr>
            <a:r>
              <a:rPr lang="en-GB" dirty="0" smtClean="0"/>
              <a:t>Topics moved on very quickly </a:t>
            </a:r>
            <a:r>
              <a:rPr lang="en-GB" dirty="0" err="1" smtClean="0"/>
              <a:t>eg</a:t>
            </a:r>
            <a:r>
              <a:rPr lang="en-GB" dirty="0" smtClean="0"/>
              <a:t> measures  covered length, time, weight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9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b="1" dirty="0"/>
              <a:t>How lessons are taught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Concepts </a:t>
            </a:r>
            <a:r>
              <a:rPr lang="en-GB" i="1" dirty="0"/>
              <a:t>merge from one chapter to the next. Chapters are</a:t>
            </a:r>
          </a:p>
          <a:p>
            <a:pPr marL="0" indent="0">
              <a:buNone/>
            </a:pPr>
            <a:r>
              <a:rPr lang="en-GB" i="1" dirty="0"/>
              <a:t>broken down into chunks called lessons</a:t>
            </a:r>
            <a:r>
              <a:rPr lang="en-GB" i="1" dirty="0" smtClean="0"/>
              <a:t>. Lessons </a:t>
            </a:r>
            <a:r>
              <a:rPr lang="en-GB" i="1" dirty="0"/>
              <a:t>typically are broken into three parts and can last one </a:t>
            </a:r>
            <a:r>
              <a:rPr lang="en-GB" i="1" dirty="0" smtClean="0"/>
              <a:t>or more </a:t>
            </a:r>
            <a:r>
              <a:rPr lang="en-GB" i="1" dirty="0"/>
              <a:t>days.</a:t>
            </a:r>
          </a:p>
          <a:p>
            <a:pPr marL="0" indent="0">
              <a:buNone/>
            </a:pPr>
            <a:r>
              <a:rPr lang="en-GB" i="1" dirty="0"/>
              <a:t>Pupils master topics before moving on.</a:t>
            </a:r>
          </a:p>
          <a:p>
            <a:r>
              <a:rPr lang="en-GB" i="1" u="sng" dirty="0"/>
              <a:t>Anchor task </a:t>
            </a:r>
            <a:r>
              <a:rPr lang="en-GB" i="1" dirty="0" smtClean="0"/>
              <a:t>—the </a:t>
            </a:r>
            <a:r>
              <a:rPr lang="en-GB" i="1" dirty="0"/>
              <a:t>entire class spends </a:t>
            </a:r>
            <a:r>
              <a:rPr lang="en-GB" i="1" dirty="0" smtClean="0"/>
              <a:t>a long </a:t>
            </a:r>
            <a:r>
              <a:rPr lang="en-GB" i="1" dirty="0"/>
              <a:t>time on one question</a:t>
            </a:r>
          </a:p>
          <a:p>
            <a:pPr marL="0" indent="0">
              <a:buNone/>
            </a:pPr>
            <a:r>
              <a:rPr lang="en-GB" i="1" dirty="0"/>
              <a:t>guided by the teacher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u="sng" dirty="0"/>
              <a:t>Guided practice </a:t>
            </a:r>
            <a:r>
              <a:rPr lang="en-GB" i="1" dirty="0" smtClean="0"/>
              <a:t>—practice </a:t>
            </a:r>
            <a:r>
              <a:rPr lang="en-GB" i="1" dirty="0"/>
              <a:t>new ideas in</a:t>
            </a:r>
          </a:p>
          <a:p>
            <a:pPr marL="0" indent="0">
              <a:buNone/>
            </a:pPr>
            <a:r>
              <a:rPr lang="en-GB" i="1" dirty="0"/>
              <a:t>groups guided by the</a:t>
            </a:r>
          </a:p>
          <a:p>
            <a:pPr marL="0" indent="0">
              <a:buNone/>
            </a:pPr>
            <a:r>
              <a:rPr lang="en-GB" i="1" dirty="0"/>
              <a:t>teacher</a:t>
            </a:r>
          </a:p>
          <a:p>
            <a:endParaRPr lang="en-GB" dirty="0"/>
          </a:p>
          <a:p>
            <a:r>
              <a:rPr lang="en-GB" i="1" u="sng" dirty="0"/>
              <a:t>Independent practice </a:t>
            </a:r>
            <a:r>
              <a:rPr lang="en-GB" i="1" dirty="0" smtClean="0"/>
              <a:t>—practice </a:t>
            </a:r>
            <a:r>
              <a:rPr lang="en-GB" i="1" dirty="0"/>
              <a:t>on your 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2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Students are introduced to the bar model method in year 2, first as a means to solve word problems in length and mass.</a:t>
            </a:r>
          </a:p>
          <a:p>
            <a:r>
              <a:rPr lang="en-GB" b="0" i="0" u="none" strike="noStrike" baseline="0" dirty="0" smtClean="0">
                <a:solidFill>
                  <a:srgbClr val="FFFFFF"/>
                </a:solidFill>
                <a:latin typeface="ArialMT"/>
              </a:rPr>
              <a:t>1</a:t>
            </a:r>
          </a:p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Although students will only see the bar model in year 2 for the first time, the foundations have been laid in previous years with the ground work done on </a:t>
            </a:r>
            <a:r>
              <a:rPr lang="en-GB" b="1" i="1" u="none" strike="noStrike" baseline="0" dirty="0" smtClean="0">
                <a:solidFill>
                  <a:srgbClr val="FF0000"/>
                </a:solidFill>
                <a:latin typeface="Arial-ItalicMT"/>
              </a:rPr>
              <a:t>part-part-whole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 relationships and comparisons using concrete objects and more ‘concrete’ pictorial representations.</a:t>
            </a:r>
          </a:p>
          <a:p>
            <a:r>
              <a:rPr lang="en-GB" b="0" i="0" u="none" strike="noStrike" baseline="0" dirty="0" smtClean="0">
                <a:solidFill>
                  <a:srgbClr val="FFFFFF"/>
                </a:solidFill>
                <a:latin typeface="ArialMT"/>
              </a:rPr>
              <a:t>2</a:t>
            </a:r>
          </a:p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The bar model is used to solve problems using addition, subtraction, multiplication</a:t>
            </a:r>
            <a:r>
              <a:rPr lang="en-GB" sz="2800" b="0" i="1" u="none" strike="noStrike" baseline="0" dirty="0" smtClean="0">
                <a:solidFill>
                  <a:srgbClr val="000000"/>
                </a:solidFill>
                <a:latin typeface="Arial-ItalicMT"/>
              </a:rPr>
              <a:t>, 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division</a:t>
            </a:r>
            <a:r>
              <a:rPr lang="en-GB" sz="2800" b="0" i="1" u="none" strike="noStrike" baseline="0" dirty="0" smtClean="0">
                <a:solidFill>
                  <a:srgbClr val="000000"/>
                </a:solidFill>
                <a:latin typeface="Arial-ItalicMT"/>
              </a:rPr>
              <a:t>, 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fractions, percentages </a:t>
            </a:r>
            <a:r>
              <a:rPr lang="en-GB" sz="2800" b="0" i="1" u="none" strike="noStrike" baseline="0" dirty="0" smtClean="0">
                <a:solidFill>
                  <a:srgbClr val="000000"/>
                </a:solidFill>
                <a:latin typeface="Arial-ItalicMT"/>
              </a:rPr>
              <a:t>and 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-ItalicMT"/>
              </a:rPr>
              <a:t>ratios. It can also be used for algebra.</a:t>
            </a:r>
          </a:p>
          <a:p>
            <a:r>
              <a:rPr lang="en-GB" b="0" i="0" u="none" strike="noStrike" baseline="0" dirty="0" smtClean="0">
                <a:solidFill>
                  <a:srgbClr val="FFFFFF"/>
                </a:solidFill>
                <a:latin typeface="ArialMT"/>
              </a:rPr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1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3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3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449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Singapore Maths For Parent Workshop </vt:lpstr>
      <vt:lpstr>Singapore Education </vt:lpstr>
      <vt:lpstr>PowerPoint Presentation</vt:lpstr>
      <vt:lpstr>PowerPoint Presentation</vt:lpstr>
      <vt:lpstr>What happened in lessons before Singapore..</vt:lpstr>
      <vt:lpstr>PowerPoint Presentation</vt:lpstr>
      <vt:lpstr>The Bar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Singapore Maths For Parent Workshop</dc:title>
  <dc:creator>sharon.hunt</dc:creator>
  <cp:lastModifiedBy>sharon.hunt</cp:lastModifiedBy>
  <cp:revision>7</cp:revision>
  <dcterms:created xsi:type="dcterms:W3CDTF">2016-04-14T07:21:33Z</dcterms:created>
  <dcterms:modified xsi:type="dcterms:W3CDTF">2016-04-14T10:14:51Z</dcterms:modified>
</cp:coreProperties>
</file>