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49" r:id="rId2"/>
    <p:sldId id="325" r:id="rId3"/>
    <p:sldId id="376" r:id="rId4"/>
    <p:sldId id="373" r:id="rId5"/>
    <p:sldId id="374" r:id="rId6"/>
    <p:sldId id="375" r:id="rId7"/>
    <p:sldId id="378" r:id="rId8"/>
    <p:sldId id="379" r:id="rId9"/>
    <p:sldId id="380" r:id="rId10"/>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6C807DBC-8C92-7C42-84D5-1C59FCFB9E44}">
          <p14:sldIdLst>
            <p14:sldId id="349"/>
            <p14:sldId id="325"/>
            <p14:sldId id="376"/>
            <p14:sldId id="373"/>
            <p14:sldId id="374"/>
            <p14:sldId id="375"/>
            <p14:sldId id="378"/>
            <p14:sldId id="379"/>
          </p14:sldIdLst>
        </p14:section>
        <p14:section name="Pages" id="{66EC97C3-BC0F-9648-AAE8-BA458CD38442}">
          <p14:sldIdLst>
            <p14:sldId id="38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DIMENT (DHC)" initials="E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2"/>
    <a:srgbClr val="5891EE"/>
    <a:srgbClr val="000000"/>
    <a:srgbClr val="90E462"/>
    <a:srgbClr val="ABEC9C"/>
    <a:srgbClr val="A9A673"/>
    <a:srgbClr val="BFBFBF"/>
    <a:srgbClr val="969696"/>
    <a:srgbClr val="FD5D68"/>
    <a:srgbClr val="F4DB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892" autoAdjust="0"/>
    <p:restoredTop sz="85613" autoAdjust="0"/>
  </p:normalViewPr>
  <p:slideViewPr>
    <p:cSldViewPr snapToGrid="0" snapToObjects="1">
      <p:cViewPr>
        <p:scale>
          <a:sx n="70" d="100"/>
          <a:sy n="70" d="100"/>
        </p:scale>
        <p:origin x="-1624" y="-48"/>
      </p:cViewPr>
      <p:guideLst>
        <p:guide orient="horz" pos="1204"/>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F75D58F7-3859-43B1-91D3-94ABC3BFE529}" type="datetimeFigureOut">
              <a:rPr lang="en-GB" smtClean="0"/>
              <a:t>17/05/2021</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54A92001-75E0-4C1B-BF79-66F5803D9259}" type="slidenum">
              <a:rPr lang="en-GB" smtClean="0"/>
              <a:t>‹#›</a:t>
            </a:fld>
            <a:endParaRPr lang="en-GB"/>
          </a:p>
        </p:txBody>
      </p:sp>
    </p:spTree>
    <p:extLst>
      <p:ext uri="{BB962C8B-B14F-4D97-AF65-F5344CB8AC3E}">
        <p14:creationId xmlns:p14="http://schemas.microsoft.com/office/powerpoint/2010/main" val="348451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A92001-75E0-4C1B-BF79-66F5803D9259}" type="slidenum">
              <a:rPr lang="en-GB" smtClean="0"/>
              <a:t>9</a:t>
            </a:fld>
            <a:endParaRPr lang="en-GB"/>
          </a:p>
        </p:txBody>
      </p:sp>
    </p:spTree>
    <p:extLst>
      <p:ext uri="{BB962C8B-B14F-4D97-AF65-F5344CB8AC3E}">
        <p14:creationId xmlns:p14="http://schemas.microsoft.com/office/powerpoint/2010/main" val="461238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p:cNvSpPr/>
          <p:nvPr userDrawn="1"/>
        </p:nvSpPr>
        <p:spPr>
          <a:xfrm>
            <a:off x="497598" y="780385"/>
            <a:ext cx="8148804"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Rectangle 6"/>
          <p:cNvSpPr/>
          <p:nvPr userDrawn="1"/>
        </p:nvSpPr>
        <p:spPr>
          <a:xfrm>
            <a:off x="497598" y="6335581"/>
            <a:ext cx="8148804"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TextBox 7"/>
          <p:cNvSpPr txBox="1"/>
          <p:nvPr userDrawn="1"/>
        </p:nvSpPr>
        <p:spPr>
          <a:xfrm>
            <a:off x="458341" y="378948"/>
            <a:ext cx="8397472" cy="353302"/>
          </a:xfrm>
          <a:prstGeom prst="rect">
            <a:avLst/>
          </a:prstGeom>
          <a:noFill/>
        </p:spPr>
        <p:txBody>
          <a:bodyPr wrap="square" tIns="0" bIns="0" rtlCol="0">
            <a:spAutoFit/>
          </a:bodyPr>
          <a:lstStyle/>
          <a:p>
            <a:pPr>
              <a:lnSpc>
                <a:spcPct val="80000"/>
              </a:lnSpc>
            </a:pPr>
            <a:r>
              <a:rPr lang="en-GB" sz="2800" b="1" kern="100" dirty="0" smtClean="0">
                <a:solidFill>
                  <a:schemeClr val="accent3"/>
                </a:solidFill>
                <a:latin typeface="+mn-lt"/>
                <a:cs typeface="Arial" panose="020B0604020202020204" pitchFamily="34" charset="0"/>
              </a:rPr>
              <a:t>Title</a:t>
            </a:r>
            <a:endParaRPr lang="en-GB" sz="2800" b="1" kern="100" dirty="0">
              <a:solidFill>
                <a:schemeClr val="accent3"/>
              </a:solidFill>
              <a:latin typeface="+mn-lt"/>
              <a:cs typeface="Arial" panose="020B0604020202020204" pitchFamily="34" charset="0"/>
            </a:endParaRPr>
          </a:p>
        </p:txBody>
      </p:sp>
      <p:pic>
        <p:nvPicPr>
          <p:cNvPr id="9" name="Picture 2" descr="N:\OD, Participation &amp; Communications\Communications\Printed Materials\Logo_Icons\Logos\NEW logo\Dorset HealthCare University NHS Foundation Trust CMYK BLU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23610" y="832"/>
            <a:ext cx="2020389" cy="1283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439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07747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519252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Tree>
    <p:extLst>
      <p:ext uri="{BB962C8B-B14F-4D97-AF65-F5344CB8AC3E}">
        <p14:creationId xmlns:p14="http://schemas.microsoft.com/office/powerpoint/2010/main" val="233338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5771806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Tree>
    <p:extLst>
      <p:ext uri="{BB962C8B-B14F-4D97-AF65-F5344CB8AC3E}">
        <p14:creationId xmlns:p14="http://schemas.microsoft.com/office/powerpoint/2010/main" val="307521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71436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69868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270975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p:cNvSpPr/>
          <p:nvPr userDrawn="1"/>
        </p:nvSpPr>
        <p:spPr>
          <a:xfrm>
            <a:off x="497598" y="780385"/>
            <a:ext cx="8148804"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Rectangle 6"/>
          <p:cNvSpPr/>
          <p:nvPr userDrawn="1"/>
        </p:nvSpPr>
        <p:spPr>
          <a:xfrm>
            <a:off x="497598" y="6335581"/>
            <a:ext cx="8148804" cy="1006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Title 1"/>
          <p:cNvSpPr>
            <a:spLocks noGrp="1"/>
          </p:cNvSpPr>
          <p:nvPr>
            <p:ph type="title"/>
          </p:nvPr>
        </p:nvSpPr>
        <p:spPr>
          <a:xfrm>
            <a:off x="457200" y="274638"/>
            <a:ext cx="8229600" cy="505747"/>
          </a:xfrm>
        </p:spPr>
        <p:txBody>
          <a:bodyPr>
            <a:noAutofit/>
          </a:bodyPr>
          <a:lstStyle>
            <a:lvl1pPr algn="l">
              <a:defRPr sz="2600" b="1">
                <a:solidFill>
                  <a:schemeClr val="accent3"/>
                </a:solidFill>
              </a:defRPr>
            </a:lvl1pPr>
          </a:lstStyle>
          <a:p>
            <a:r>
              <a:rPr lang="en-GB" dirty="0" smtClean="0"/>
              <a:t>Click to edit Master title style</a:t>
            </a:r>
            <a:endParaRPr lang="en-US" dirty="0"/>
          </a:p>
        </p:txBody>
      </p:sp>
      <p:pic>
        <p:nvPicPr>
          <p:cNvPr id="8" name="Picture 2" descr="N:\OD, Participation &amp; Communications\Communications\Printed Materials\Logo_Icons\Logos\NEW logo\Dorset HealthCare University NHS Foundation Trust CMYK BLU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23610" y="832"/>
            <a:ext cx="2020389" cy="1283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97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091891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672"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uk/url?sa=i&amp;rct=j&amp;q=&amp;esrc=s&amp;source=images&amp;cd=&amp;cad=rja&amp;uact=8&amp;ved=0ahUKEwjh7dqD6_jRAhWBlBQKHd6kCfEQjRwIBw&amp;url=http://combiboilersleeds.com/keywords/welcome-1.html&amp;bvm=bv.146094739,d.d24&amp;psig=AFQjCNF-I97G04dm-jPqMOEQxyFp6JET3Q&amp;ust=1486379962123673" TargetMode="External"/><Relationship Id="rId1" Type="http://schemas.openxmlformats.org/officeDocument/2006/relationships/slideLayout" Target="../slideLayouts/slideLayout8.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welcome">
            <a:hlinkClick r:id="rId2"/>
          </p:cNvPr>
          <p:cNvSpPr>
            <a:spLocks noChangeAspect="1" noChangeArrowheads="1"/>
          </p:cNvSpPr>
          <p:nvPr/>
        </p:nvSpPr>
        <p:spPr bwMode="auto">
          <a:xfrm>
            <a:off x="53975" y="-661988"/>
            <a:ext cx="3305175" cy="1381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welcome">
            <a:hlinkClick r:id="rId2"/>
          </p:cNvPr>
          <p:cNvSpPr>
            <a:spLocks noChangeAspect="1" noChangeArrowheads="1"/>
          </p:cNvSpPr>
          <p:nvPr/>
        </p:nvSpPr>
        <p:spPr bwMode="auto">
          <a:xfrm>
            <a:off x="206375" y="-509588"/>
            <a:ext cx="3305175" cy="1381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154113"/>
            <a:ext cx="7600950" cy="172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274638"/>
            <a:ext cx="8229600" cy="505747"/>
          </a:xfrm>
        </p:spPr>
        <p:txBody>
          <a:bodyPr/>
          <a:lstStyle/>
          <a:p>
            <a:r>
              <a:rPr lang="en-GB" dirty="0" smtClean="0"/>
              <a:t>CYP PUBLIC HEALTH SERVICE – SCHOOL NURSING</a:t>
            </a:r>
            <a:endParaRPr lang="en-GB"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6733" y="3318934"/>
            <a:ext cx="4826000" cy="2498056"/>
          </a:xfrm>
          <a:prstGeom prst="rect">
            <a:avLst/>
          </a:prstGeom>
        </p:spPr>
      </p:pic>
    </p:spTree>
    <p:extLst>
      <p:ext uri="{BB962C8B-B14F-4D97-AF65-F5344CB8AC3E}">
        <p14:creationId xmlns:p14="http://schemas.microsoft.com/office/powerpoint/2010/main" val="95531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ROLE</a:t>
            </a:r>
            <a:endParaRPr lang="en-GB" dirty="0"/>
          </a:p>
        </p:txBody>
      </p:sp>
      <p:sp>
        <p:nvSpPr>
          <p:cNvPr id="3" name="Rectangle 2"/>
          <p:cNvSpPr/>
          <p:nvPr/>
        </p:nvSpPr>
        <p:spPr>
          <a:xfrm>
            <a:off x="3898900" y="1097845"/>
            <a:ext cx="4627033" cy="5909310"/>
          </a:xfrm>
          <a:prstGeom prst="rect">
            <a:avLst/>
          </a:prstGeom>
        </p:spPr>
        <p:txBody>
          <a:bodyPr wrap="square">
            <a:spAutoFit/>
          </a:bodyPr>
          <a:lstStyle/>
          <a:p>
            <a:r>
              <a:rPr lang="en-GB" b="1" dirty="0" smtClean="0">
                <a:latin typeface="Arial" panose="020B0604020202020204" pitchFamily="34" charset="0"/>
                <a:cs typeface="Arial" panose="020B0604020202020204" pitchFamily="34" charset="0"/>
              </a:rPr>
              <a:t>School Nursing  </a:t>
            </a:r>
            <a:r>
              <a:rPr lang="en-GB" dirty="0" smtClean="0">
                <a:latin typeface="Arial" panose="020B0604020202020204" pitchFamily="34" charset="0"/>
                <a:cs typeface="Arial" panose="020B0604020202020204" pitchFamily="34" charset="0"/>
              </a:rPr>
              <a:t>works</a:t>
            </a:r>
            <a:r>
              <a:rPr lang="en-GB" b="1"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across Education </a:t>
            </a:r>
            <a:r>
              <a:rPr lang="en-GB" dirty="0">
                <a:latin typeface="Arial" panose="020B0604020202020204" pitchFamily="34" charset="0"/>
                <a:cs typeface="Arial" panose="020B0604020202020204" pitchFamily="34" charset="0"/>
              </a:rPr>
              <a:t>and </a:t>
            </a:r>
            <a:r>
              <a:rPr lang="en-GB" dirty="0" smtClean="0">
                <a:latin typeface="Arial" panose="020B0604020202020204" pitchFamily="34" charset="0"/>
                <a:cs typeface="Arial" panose="020B0604020202020204" pitchFamily="34" charset="0"/>
              </a:rPr>
              <a:t>Health</a:t>
            </a:r>
            <a:r>
              <a:rPr lang="en-GB" dirty="0">
                <a:latin typeface="Arial" panose="020B0604020202020204" pitchFamily="34" charset="0"/>
                <a:cs typeface="Arial" panose="020B0604020202020204" pitchFamily="34" charset="0"/>
              </a:rPr>
              <a:t>, providing a link between </a:t>
            </a:r>
            <a:r>
              <a:rPr lang="en-GB" dirty="0" smtClean="0">
                <a:latin typeface="Arial" panose="020B0604020202020204" pitchFamily="34" charset="0"/>
                <a:cs typeface="Arial" panose="020B0604020202020204" pitchFamily="34" charset="0"/>
              </a:rPr>
              <a:t>the school</a:t>
            </a:r>
            <a:r>
              <a:rPr lang="en-GB" dirty="0">
                <a:latin typeface="Arial" panose="020B0604020202020204" pitchFamily="34" charset="0"/>
                <a:cs typeface="Arial" panose="020B0604020202020204" pitchFamily="34" charset="0"/>
              </a:rPr>
              <a:t>, home and the community. </a:t>
            </a:r>
            <a:r>
              <a:rPr lang="en-GB" dirty="0" smtClean="0">
                <a:latin typeface="Arial" panose="020B0604020202020204" pitchFamily="34" charset="0"/>
                <a:cs typeface="Arial" panose="020B0604020202020204" pitchFamily="34" charset="0"/>
              </a:rPr>
              <a:t>Our aims are; </a:t>
            </a:r>
          </a:p>
          <a:p>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To promote the health </a:t>
            </a:r>
            <a:r>
              <a:rPr lang="en-GB" dirty="0">
                <a:latin typeface="Arial" panose="020B0604020202020204" pitchFamily="34" charset="0"/>
                <a:cs typeface="Arial" panose="020B0604020202020204" pitchFamily="34" charset="0"/>
              </a:rPr>
              <a:t>and wellbeing </a:t>
            </a:r>
            <a:r>
              <a:rPr lang="en-GB" dirty="0" smtClean="0">
                <a:latin typeface="Arial" panose="020B0604020202020204" pitchFamily="34" charset="0"/>
                <a:cs typeface="Arial" panose="020B0604020202020204" pitchFamily="34" charset="0"/>
              </a:rPr>
              <a:t>of all </a:t>
            </a:r>
            <a:r>
              <a:rPr lang="en-GB" dirty="0">
                <a:latin typeface="Arial" panose="020B0604020202020204" pitchFamily="34" charset="0"/>
                <a:cs typeface="Arial" panose="020B0604020202020204" pitchFamily="34" charset="0"/>
              </a:rPr>
              <a:t>children and young </a:t>
            </a:r>
            <a:r>
              <a:rPr lang="en-GB" dirty="0" smtClean="0">
                <a:latin typeface="Arial" panose="020B0604020202020204" pitchFamily="34" charset="0"/>
                <a:cs typeface="Arial" panose="020B0604020202020204" pitchFamily="34" charset="0"/>
              </a:rPr>
              <a:t>people</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To work </a:t>
            </a:r>
            <a:r>
              <a:rPr lang="en-GB" dirty="0">
                <a:latin typeface="Arial" panose="020B0604020202020204" pitchFamily="34" charset="0"/>
                <a:cs typeface="Arial" panose="020B0604020202020204" pitchFamily="34" charset="0"/>
              </a:rPr>
              <a:t>with families and young people from five to nineteen </a:t>
            </a:r>
            <a:r>
              <a:rPr lang="en-GB" dirty="0" smtClean="0">
                <a:latin typeface="Arial" panose="020B0604020202020204" pitchFamily="34" charset="0"/>
                <a:cs typeface="Arial" panose="020B0604020202020204" pitchFamily="34" charset="0"/>
              </a:rPr>
              <a:t>years of age</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To work with one school </a:t>
            </a:r>
            <a:r>
              <a:rPr lang="en-GB" dirty="0">
                <a:latin typeface="Arial" panose="020B0604020202020204" pitchFamily="34" charset="0"/>
                <a:cs typeface="Arial" panose="020B0604020202020204" pitchFamily="34" charset="0"/>
              </a:rPr>
              <a:t>or </a:t>
            </a:r>
            <a:r>
              <a:rPr lang="en-GB" dirty="0" smtClean="0">
                <a:latin typeface="Arial" panose="020B0604020202020204" pitchFamily="34" charset="0"/>
                <a:cs typeface="Arial" panose="020B0604020202020204" pitchFamily="34" charset="0"/>
              </a:rPr>
              <a:t>a group </a:t>
            </a:r>
            <a:r>
              <a:rPr lang="en-GB" dirty="0">
                <a:latin typeface="Arial" panose="020B0604020202020204" pitchFamily="34" charset="0"/>
                <a:cs typeface="Arial" panose="020B0604020202020204" pitchFamily="34" charset="0"/>
              </a:rPr>
              <a:t>of </a:t>
            </a:r>
            <a:r>
              <a:rPr lang="en-GB" dirty="0" smtClean="0">
                <a:latin typeface="Arial" panose="020B0604020202020204" pitchFamily="34" charset="0"/>
                <a:cs typeface="Arial" panose="020B0604020202020204" pitchFamily="34" charset="0"/>
              </a:rPr>
              <a:t>schools depending on an identified need</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To work </a:t>
            </a:r>
            <a:r>
              <a:rPr lang="en-GB" dirty="0">
                <a:latin typeface="Arial" panose="020B0604020202020204" pitchFamily="34" charset="0"/>
                <a:cs typeface="Arial" panose="020B0604020202020204" pitchFamily="34" charset="0"/>
              </a:rPr>
              <a:t>together with other </a:t>
            </a:r>
            <a:r>
              <a:rPr lang="en-GB" dirty="0" smtClean="0">
                <a:latin typeface="Arial" panose="020B0604020202020204" pitchFamily="34" charset="0"/>
                <a:cs typeface="Arial" panose="020B0604020202020204" pitchFamily="34" charset="0"/>
              </a:rPr>
              <a:t>Health </a:t>
            </a:r>
            <a:r>
              <a:rPr lang="en-GB" dirty="0">
                <a:latin typeface="Arial" panose="020B0604020202020204" pitchFamily="34" charset="0"/>
                <a:cs typeface="Arial" panose="020B0604020202020204" pitchFamily="34" charset="0"/>
              </a:rPr>
              <a:t>S</a:t>
            </a:r>
            <a:r>
              <a:rPr lang="en-GB" dirty="0" smtClean="0">
                <a:latin typeface="Arial" panose="020B0604020202020204" pitchFamily="34" charset="0"/>
                <a:cs typeface="Arial" panose="020B0604020202020204" pitchFamily="34" charset="0"/>
              </a:rPr>
              <a:t>ervices</a:t>
            </a:r>
            <a:r>
              <a:rPr lang="en-GB" dirty="0">
                <a:latin typeface="Arial" panose="020B0604020202020204" pitchFamily="34" charset="0"/>
                <a:cs typeface="Arial" panose="020B0604020202020204" pitchFamily="34" charset="0"/>
              </a:rPr>
              <a:t>, E</a:t>
            </a:r>
            <a:r>
              <a:rPr lang="en-GB" dirty="0" smtClean="0">
                <a:latin typeface="Arial" panose="020B0604020202020204" pitchFamily="34" charset="0"/>
                <a:cs typeface="Arial" panose="020B0604020202020204" pitchFamily="34" charset="0"/>
              </a:rPr>
              <a:t>ducation</a:t>
            </a:r>
            <a:r>
              <a:rPr lang="en-GB" dirty="0">
                <a:latin typeface="Arial" panose="020B0604020202020204" pitchFamily="34" charset="0"/>
                <a:cs typeface="Arial" panose="020B0604020202020204" pitchFamily="34" charset="0"/>
              </a:rPr>
              <a:t>, S</a:t>
            </a:r>
            <a:r>
              <a:rPr lang="en-GB" dirty="0" smtClean="0">
                <a:latin typeface="Arial" panose="020B0604020202020204" pitchFamily="34" charset="0"/>
                <a:cs typeface="Arial" panose="020B0604020202020204" pitchFamily="34" charset="0"/>
              </a:rPr>
              <a:t>ocial Care</a:t>
            </a:r>
            <a:r>
              <a:rPr lang="en-GB" dirty="0" smtClean="0">
                <a:solidFill>
                  <a:srgbClr val="FF0000"/>
                </a:solidFill>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and Voluntary </a:t>
            </a:r>
            <a:r>
              <a:rPr lang="en-GB" dirty="0">
                <a:latin typeface="Arial" panose="020B0604020202020204" pitchFamily="34" charset="0"/>
                <a:cs typeface="Arial" panose="020B0604020202020204" pitchFamily="34" charset="0"/>
              </a:rPr>
              <a:t>A</a:t>
            </a:r>
            <a:r>
              <a:rPr lang="en-GB" dirty="0" smtClean="0">
                <a:latin typeface="Arial" panose="020B0604020202020204" pitchFamily="34" charset="0"/>
                <a:cs typeface="Arial" panose="020B0604020202020204" pitchFamily="34" charset="0"/>
              </a:rPr>
              <a:t>gencies </a:t>
            </a:r>
            <a:r>
              <a:rPr lang="en-GB" dirty="0">
                <a:latin typeface="Arial" panose="020B0604020202020204" pitchFamily="34" charset="0"/>
                <a:cs typeface="Arial" panose="020B0604020202020204" pitchFamily="34" charset="0"/>
              </a:rPr>
              <a:t>to give children and young people the support they </a:t>
            </a:r>
            <a:r>
              <a:rPr lang="en-GB" dirty="0" smtClean="0">
                <a:latin typeface="Arial" panose="020B0604020202020204" pitchFamily="34" charset="0"/>
                <a:cs typeface="Arial" panose="020B0604020202020204" pitchFamily="34" charset="0"/>
              </a:rPr>
              <a:t>need</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2222500"/>
            <a:ext cx="3149600" cy="2879408"/>
          </a:xfrm>
          <a:prstGeom prst="rect">
            <a:avLst/>
          </a:prstGeom>
        </p:spPr>
      </p:pic>
      <p:sp>
        <p:nvSpPr>
          <p:cNvPr id="6" name="TextBox 5"/>
          <p:cNvSpPr txBox="1"/>
          <p:nvPr/>
        </p:nvSpPr>
        <p:spPr>
          <a:xfrm>
            <a:off x="457200" y="5317067"/>
            <a:ext cx="8398933" cy="646331"/>
          </a:xfrm>
          <a:prstGeom prst="rect">
            <a:avLst/>
          </a:prstGeom>
          <a:noFill/>
        </p:spPr>
        <p:txBody>
          <a:bodyPr wrap="square" rtlCol="0">
            <a:spAutoFit/>
          </a:bodyPr>
          <a:lstStyle/>
          <a:p>
            <a:r>
              <a:rPr lang="en-GB" b="1" dirty="0">
                <a:solidFill>
                  <a:srgbClr val="FF0000"/>
                </a:solidFill>
                <a:latin typeface="Arial" panose="020B0604020202020204" pitchFamily="34" charset="0"/>
                <a:cs typeface="Arial" panose="020B0604020202020204" pitchFamily="34" charset="0"/>
              </a:rPr>
              <a:t>PLEASE NOTE DURING THE COVID-19 PANDEMIC THERE MAY BE CHANGES IN THE WAY SCHOOL NURSING DELIVERS THEIR SERVICE</a:t>
            </a:r>
          </a:p>
        </p:txBody>
      </p:sp>
    </p:spTree>
    <p:extLst>
      <p:ext uri="{BB962C8B-B14F-4D97-AF65-F5344CB8AC3E}">
        <p14:creationId xmlns:p14="http://schemas.microsoft.com/office/powerpoint/2010/main" val="1932198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ACCESSING OUR SERVICE</a:t>
            </a:r>
            <a:endParaRPr lang="en-GB" dirty="0"/>
          </a:p>
        </p:txBody>
      </p:sp>
      <p:sp>
        <p:nvSpPr>
          <p:cNvPr id="3" name="Rectangle 2"/>
          <p:cNvSpPr/>
          <p:nvPr/>
        </p:nvSpPr>
        <p:spPr>
          <a:xfrm>
            <a:off x="3378200" y="798730"/>
            <a:ext cx="4737100" cy="7140416"/>
          </a:xfrm>
          <a:prstGeom prst="rect">
            <a:avLst/>
          </a:prstGeom>
        </p:spPr>
        <p:txBody>
          <a:bodyPr wrap="square">
            <a:spAutoFit/>
          </a:bodyPr>
          <a:lstStyle/>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School </a:t>
            </a:r>
            <a:r>
              <a:rPr lang="en-GB" sz="1600" dirty="0">
                <a:latin typeface="Arial" panose="020B0604020202020204" pitchFamily="34" charset="0"/>
                <a:cs typeface="Arial" panose="020B0604020202020204" pitchFamily="34" charset="0"/>
              </a:rPr>
              <a:t>Nursing </a:t>
            </a:r>
            <a:r>
              <a:rPr lang="en-GB" sz="1600" dirty="0" smtClean="0">
                <a:latin typeface="Arial" panose="020B0604020202020204" pitchFamily="34" charset="0"/>
                <a:cs typeface="Arial" panose="020B0604020202020204" pitchFamily="34" charset="0"/>
              </a:rPr>
              <a:t>staff </a:t>
            </a:r>
            <a:r>
              <a:rPr lang="en-GB" sz="1600" dirty="0">
                <a:latin typeface="Arial" panose="020B0604020202020204" pitchFamily="34" charset="0"/>
                <a:cs typeface="Arial" panose="020B0604020202020204" pitchFamily="34" charset="0"/>
              </a:rPr>
              <a:t>work with </a:t>
            </a:r>
            <a:r>
              <a:rPr lang="en-GB" sz="1600" dirty="0" smtClean="0">
                <a:latin typeface="Arial" panose="020B0604020202020204" pitchFamily="34" charset="0"/>
                <a:cs typeface="Arial" panose="020B0604020202020204" pitchFamily="34" charset="0"/>
              </a:rPr>
              <a:t>all school age children</a:t>
            </a:r>
            <a:endParaRPr lang="en-GB" sz="1600" strike="sngStrike"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We</a:t>
            </a:r>
            <a:r>
              <a:rPr lang="en-GB" sz="1600" dirty="0" smtClean="0">
                <a:solidFill>
                  <a:srgbClr val="FF0000"/>
                </a:solidFill>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offer </a:t>
            </a:r>
            <a:r>
              <a:rPr lang="en-GB" sz="1600" dirty="0">
                <a:latin typeface="Arial" panose="020B0604020202020204" pitchFamily="34" charset="0"/>
                <a:cs typeface="Arial" panose="020B0604020202020204" pitchFamily="34" charset="0"/>
              </a:rPr>
              <a:t>regular drop-in sessions </a:t>
            </a:r>
            <a:r>
              <a:rPr lang="en-GB" sz="1600" dirty="0" smtClean="0">
                <a:latin typeface="Arial" panose="020B0604020202020204" pitchFamily="34" charset="0"/>
                <a:cs typeface="Arial" panose="020B0604020202020204" pitchFamily="34" charset="0"/>
              </a:rPr>
              <a:t>in infant, junior and primary</a:t>
            </a:r>
            <a:r>
              <a:rPr lang="en-GB" sz="1600" dirty="0" smtClean="0">
                <a:solidFill>
                  <a:srgbClr val="FF0000"/>
                </a:solidFill>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schools </a:t>
            </a:r>
            <a:r>
              <a:rPr lang="en-GB" sz="1600" dirty="0">
                <a:latin typeface="Arial" panose="020B0604020202020204" pitchFamily="34" charset="0"/>
                <a:cs typeface="Arial" panose="020B0604020202020204" pitchFamily="34" charset="0"/>
              </a:rPr>
              <a:t>with no appointment needed. </a:t>
            </a:r>
            <a:endParaRPr lang="en-GB" sz="1600" dirty="0" smtClean="0">
              <a:latin typeface="Arial" panose="020B0604020202020204" pitchFamily="34" charset="0"/>
              <a:cs typeface="Arial" panose="020B0604020202020204" pitchFamily="34" charset="0"/>
            </a:endParaRPr>
          </a:p>
          <a:p>
            <a:endParaRPr lang="en-GB"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Parents/Carers </a:t>
            </a:r>
            <a:r>
              <a:rPr lang="en-GB" sz="1600" dirty="0">
                <a:latin typeface="Arial" panose="020B0604020202020204" pitchFamily="34" charset="0"/>
                <a:cs typeface="Arial" panose="020B0604020202020204" pitchFamily="34" charset="0"/>
              </a:rPr>
              <a:t>can ask </a:t>
            </a:r>
            <a:r>
              <a:rPr lang="en-GB" sz="1600" dirty="0" smtClean="0">
                <a:latin typeface="Arial" panose="020B0604020202020204" pitchFamily="34" charset="0"/>
                <a:cs typeface="Arial" panose="020B0604020202020204" pitchFamily="34" charset="0"/>
              </a:rPr>
              <a:t>their </a:t>
            </a:r>
            <a:r>
              <a:rPr lang="en-GB" sz="1600" dirty="0">
                <a:latin typeface="Arial" panose="020B0604020202020204" pitchFamily="34" charset="0"/>
                <a:cs typeface="Arial" panose="020B0604020202020204" pitchFamily="34" charset="0"/>
              </a:rPr>
              <a:t>child's school for details of when the drop-in sessions are </a:t>
            </a:r>
            <a:r>
              <a:rPr lang="en-GB" sz="1600" dirty="0" smtClean="0">
                <a:latin typeface="Arial" panose="020B0604020202020204" pitchFamily="34" charset="0"/>
                <a:cs typeface="Arial" panose="020B0604020202020204" pitchFamily="34" charset="0"/>
              </a:rPr>
              <a:t>held, or check your School’s Newsletter.</a:t>
            </a:r>
          </a:p>
          <a:p>
            <a:endParaRPr lang="en-GB"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We</a:t>
            </a:r>
            <a:r>
              <a:rPr lang="en-GB" sz="1600" dirty="0" smtClean="0">
                <a:solidFill>
                  <a:srgbClr val="FF0000"/>
                </a:solidFill>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provide </a:t>
            </a:r>
            <a:r>
              <a:rPr lang="en-GB" sz="1600" dirty="0">
                <a:latin typeface="Arial" panose="020B0604020202020204" pitchFamily="34" charset="0"/>
                <a:cs typeface="Arial" panose="020B0604020202020204" pitchFamily="34" charset="0"/>
              </a:rPr>
              <a:t>community based clinics for </a:t>
            </a:r>
            <a:r>
              <a:rPr lang="en-GB" sz="1600" dirty="0" smtClean="0">
                <a:latin typeface="Arial" panose="020B0604020202020204" pitchFamily="34" charset="0"/>
                <a:cs typeface="Arial" panose="020B0604020202020204" pitchFamily="34" charset="0"/>
              </a:rPr>
              <a:t>children, from the age of 7, experiencing</a:t>
            </a:r>
            <a:r>
              <a:rPr lang="en-GB" sz="1600" dirty="0">
                <a:latin typeface="Arial" panose="020B0604020202020204" pitchFamily="34" charset="0"/>
                <a:cs typeface="Arial" panose="020B0604020202020204" pitchFamily="34" charset="0"/>
              </a:rPr>
              <a:t> problems with </a:t>
            </a:r>
            <a:r>
              <a:rPr lang="en-GB" sz="1600" dirty="0" smtClean="0">
                <a:latin typeface="Arial" panose="020B0604020202020204" pitchFamily="34" charset="0"/>
                <a:cs typeface="Arial" panose="020B0604020202020204" pitchFamily="34" charset="0"/>
              </a:rPr>
              <a:t>Enuresis </a:t>
            </a:r>
            <a:r>
              <a:rPr lang="en-GB" sz="1600" dirty="0">
                <a:latin typeface="Arial" panose="020B0604020202020204" pitchFamily="34" charset="0"/>
                <a:cs typeface="Arial" panose="020B0604020202020204" pitchFamily="34" charset="0"/>
              </a:rPr>
              <a:t>(night time wetting</a:t>
            </a:r>
            <a:r>
              <a:rPr lang="en-GB" sz="1600" dirty="0" smtClean="0">
                <a:latin typeface="Arial" panose="020B0604020202020204" pitchFamily="34" charset="0"/>
                <a:cs typeface="Arial" panose="020B0604020202020204" pitchFamily="34" charset="0"/>
              </a:rPr>
              <a:t>).</a:t>
            </a:r>
          </a:p>
          <a:p>
            <a:endParaRPr lang="en-GB"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We are able to refer and signpost to other relevant services and Professionals.</a:t>
            </a:r>
          </a:p>
          <a:p>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We use our Request for Support form to accept referrals for children and young people from other services, schools or parents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pic>
        <p:nvPicPr>
          <p:cNvPr id="2050" name="Picture 2" descr="schoo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46" y="1944688"/>
            <a:ext cx="3060154" cy="290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896770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11162"/>
          </a:xfrm>
        </p:spPr>
        <p:txBody>
          <a:bodyPr/>
          <a:lstStyle/>
          <a:p>
            <a:r>
              <a:rPr lang="en-GB" dirty="0" smtClean="0"/>
              <a:t>SCHOOL NURSING </a:t>
            </a:r>
            <a:r>
              <a:rPr lang="en-GB" dirty="0" smtClean="0">
                <a:solidFill>
                  <a:srgbClr val="0079C2"/>
                </a:solidFill>
              </a:rPr>
              <a:t>WEBPAGE</a:t>
            </a:r>
            <a:endParaRPr lang="en-GB" strike="sngStrike" dirty="0">
              <a:solidFill>
                <a:srgbClr val="0079C2"/>
              </a:solidFill>
            </a:endParaRPr>
          </a:p>
        </p:txBody>
      </p:sp>
      <p:pic>
        <p:nvPicPr>
          <p:cNvPr id="5" name="Picture 2" descr="C:\Users\cheryl.wellington\Desktop\SN webpage clip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0"/>
            <a:ext cx="8382000" cy="3708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01700" y="1206500"/>
            <a:ext cx="6654800" cy="1384995"/>
          </a:xfrm>
          <a:prstGeom prst="rect">
            <a:avLst/>
          </a:prstGeom>
        </p:spPr>
        <p:txBody>
          <a:bodyPr wrap="square">
            <a:spAutoFit/>
          </a:bodyPr>
          <a:lstStyle/>
          <a:p>
            <a:pPr algn="ctr"/>
            <a:r>
              <a:rPr lang="en-GB" sz="2800" b="1" dirty="0" smtClean="0">
                <a:solidFill>
                  <a:srgbClr val="FF0000"/>
                </a:solidFill>
              </a:rPr>
              <a:t>GOOGLE - </a:t>
            </a:r>
            <a:r>
              <a:rPr lang="en-GB" sz="2800" b="1" smtClean="0">
                <a:solidFill>
                  <a:srgbClr val="FF0000"/>
                </a:solidFill>
              </a:rPr>
              <a:t>SCHOOL NURSING DORSET </a:t>
            </a:r>
            <a:r>
              <a:rPr lang="en-GB" sz="2800" b="1" dirty="0" smtClean="0">
                <a:solidFill>
                  <a:srgbClr val="FF0000"/>
                </a:solidFill>
              </a:rPr>
              <a:t>FOR ALL THE CONTACT DETAILS AND RESOURCES YOU NEED</a:t>
            </a:r>
            <a:endParaRPr lang="en-GB" sz="2800" b="1" dirty="0">
              <a:solidFill>
                <a:srgbClr val="FF0000"/>
              </a:solidFill>
            </a:endParaRPr>
          </a:p>
        </p:txBody>
      </p:sp>
    </p:spTree>
    <p:extLst>
      <p:ext uri="{BB962C8B-B14F-4D97-AF65-F5344CB8AC3E}">
        <p14:creationId xmlns:p14="http://schemas.microsoft.com/office/powerpoint/2010/main" val="1965307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Health Nursery Nurses</a:t>
            </a:r>
            <a:endParaRPr lang="en-GB" dirty="0"/>
          </a:p>
        </p:txBody>
      </p:sp>
      <p:sp>
        <p:nvSpPr>
          <p:cNvPr id="4" name="Rectangle 3"/>
          <p:cNvSpPr/>
          <p:nvPr/>
        </p:nvSpPr>
        <p:spPr>
          <a:xfrm>
            <a:off x="3657600" y="1097845"/>
            <a:ext cx="3784600" cy="4801314"/>
          </a:xfrm>
          <a:prstGeom prst="rect">
            <a:avLst/>
          </a:prstGeom>
        </p:spPr>
        <p:txBody>
          <a:bodyPr wrap="square">
            <a:spAutoFit/>
          </a:bodyPr>
          <a:lstStyle/>
          <a:p>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School Health Nursery Nurses go into the </a:t>
            </a:r>
            <a:r>
              <a:rPr lang="en-GB" dirty="0">
                <a:latin typeface="Arial" panose="020B0604020202020204" pitchFamily="34" charset="0"/>
                <a:cs typeface="Arial" panose="020B0604020202020204" pitchFamily="34" charset="0"/>
              </a:rPr>
              <a:t>school </a:t>
            </a:r>
            <a:r>
              <a:rPr lang="en-GB" dirty="0" smtClean="0">
                <a:latin typeface="Arial" panose="020B0604020202020204" pitchFamily="34" charset="0"/>
                <a:cs typeface="Arial" panose="020B0604020202020204" pitchFamily="34" charset="0"/>
              </a:rPr>
              <a:t>during </a:t>
            </a:r>
            <a:r>
              <a:rPr lang="en-GB" dirty="0">
                <a:latin typeface="Arial" panose="020B0604020202020204" pitchFamily="34" charset="0"/>
                <a:cs typeface="Arial" panose="020B0604020202020204" pitchFamily="34" charset="0"/>
              </a:rPr>
              <a:t>the Autumn term to </a:t>
            </a:r>
            <a:r>
              <a:rPr lang="en-GB" dirty="0" smtClean="0">
                <a:latin typeface="Arial" panose="020B0604020202020204" pitchFamily="34" charset="0"/>
                <a:cs typeface="Arial" panose="020B0604020202020204" pitchFamily="34" charset="0"/>
              </a:rPr>
              <a:t>introduce themselves and talk </a:t>
            </a:r>
            <a:r>
              <a:rPr lang="en-GB" dirty="0">
                <a:latin typeface="Arial" panose="020B0604020202020204" pitchFamily="34" charset="0"/>
                <a:cs typeface="Arial" panose="020B0604020202020204" pitchFamily="34" charset="0"/>
              </a:rPr>
              <a:t>to </a:t>
            </a:r>
            <a:r>
              <a:rPr lang="en-GB" dirty="0" smtClean="0">
                <a:latin typeface="Arial" panose="020B0604020202020204" pitchFamily="34" charset="0"/>
                <a:cs typeface="Arial" panose="020B0604020202020204" pitchFamily="34" charset="0"/>
              </a:rPr>
              <a:t>all the reception classes about </a:t>
            </a:r>
            <a:r>
              <a:rPr lang="en-GB" dirty="0">
                <a:latin typeface="Arial" panose="020B0604020202020204" pitchFamily="34" charset="0"/>
                <a:cs typeface="Arial" panose="020B0604020202020204" pitchFamily="34" charset="0"/>
              </a:rPr>
              <a:t>’keeping healthy’ and </a:t>
            </a: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screening checks </a:t>
            </a:r>
            <a:r>
              <a:rPr lang="en-GB" dirty="0" smtClean="0">
                <a:latin typeface="Arial" panose="020B0604020202020204" pitchFamily="34" charset="0"/>
                <a:cs typeface="Arial" panose="020B0604020202020204" pitchFamily="34" charset="0"/>
              </a:rPr>
              <a:t>they will have - hearing checks and the NCMP growth measurements.</a:t>
            </a:r>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pic>
        <p:nvPicPr>
          <p:cNvPr id="6" name="Picture 7" descr="C:\Users\cheryl.wellington\AppData\Local\Microsoft\Windows\INetCache\IE\T5GT4WKX\group-of-young-students-in-classroo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087" y="3938257"/>
            <a:ext cx="3014804" cy="2200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852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CHILD MEASUREMENT PROGRAMME</a:t>
            </a:r>
            <a:endParaRPr lang="en-GB"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57" y="902837"/>
            <a:ext cx="4463143" cy="4596263"/>
          </a:xfrm>
          <a:prstGeom prst="rect">
            <a:avLst/>
          </a:prstGeom>
        </p:spPr>
      </p:pic>
      <p:sp>
        <p:nvSpPr>
          <p:cNvPr id="4" name="Rectangle 3"/>
          <p:cNvSpPr/>
          <p:nvPr/>
        </p:nvSpPr>
        <p:spPr>
          <a:xfrm>
            <a:off x="4622800" y="1100074"/>
            <a:ext cx="4521200" cy="5355312"/>
          </a:xfrm>
          <a:prstGeom prst="rect">
            <a:avLst/>
          </a:prstGeom>
        </p:spPr>
        <p:txBody>
          <a:bodyPr wrap="square">
            <a:spAutoFit/>
          </a:bodyPr>
          <a:lstStyle/>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Public Health England (PHE) needs </a:t>
            </a:r>
            <a:r>
              <a:rPr lang="en-GB" dirty="0">
                <a:latin typeface="Arial" panose="020B0604020202020204" pitchFamily="34" charset="0"/>
                <a:cs typeface="Arial" panose="020B0604020202020204" pitchFamily="34" charset="0"/>
              </a:rPr>
              <a:t>to have a good understanding </a:t>
            </a:r>
            <a:r>
              <a:rPr lang="en-GB" dirty="0" smtClean="0">
                <a:latin typeface="Arial" panose="020B0604020202020204" pitchFamily="34" charset="0"/>
                <a:cs typeface="Arial" panose="020B0604020202020204" pitchFamily="34" charset="0"/>
              </a:rPr>
              <a:t>of how healthy</a:t>
            </a:r>
            <a:r>
              <a:rPr lang="en-GB" dirty="0" smtClean="0">
                <a:solidFill>
                  <a:srgbClr val="FF0000"/>
                </a:solidFill>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children are, </a:t>
            </a:r>
            <a:r>
              <a:rPr lang="en-GB" dirty="0">
                <a:latin typeface="Arial" panose="020B0604020202020204" pitchFamily="34" charset="0"/>
                <a:cs typeface="Arial" panose="020B0604020202020204" pitchFamily="34" charset="0"/>
              </a:rPr>
              <a:t>so </a:t>
            </a:r>
            <a:r>
              <a:rPr lang="en-GB" dirty="0" smtClean="0">
                <a:latin typeface="Arial" panose="020B0604020202020204" pitchFamily="34" charset="0"/>
                <a:cs typeface="Arial" panose="020B0604020202020204" pitchFamily="34" charset="0"/>
              </a:rPr>
              <a:t>that the </a:t>
            </a:r>
            <a:r>
              <a:rPr lang="en-GB" dirty="0">
                <a:latin typeface="Arial" panose="020B0604020202020204" pitchFamily="34" charset="0"/>
                <a:cs typeface="Arial" panose="020B0604020202020204" pitchFamily="34" charset="0"/>
              </a:rPr>
              <a:t>best possible health services </a:t>
            </a:r>
            <a:r>
              <a:rPr lang="en-GB" dirty="0" smtClean="0">
                <a:latin typeface="Arial" panose="020B0604020202020204" pitchFamily="34" charset="0"/>
                <a:cs typeface="Arial" panose="020B0604020202020204" pitchFamily="34" charset="0"/>
              </a:rPr>
              <a:t>and advice can </a:t>
            </a:r>
            <a:r>
              <a:rPr lang="en-GB" dirty="0">
                <a:latin typeface="Arial" panose="020B0604020202020204" pitchFamily="34" charset="0"/>
                <a:cs typeface="Arial" panose="020B0604020202020204" pitchFamily="34" charset="0"/>
              </a:rPr>
              <a:t>be provided </a:t>
            </a:r>
            <a:r>
              <a:rPr lang="en-GB" dirty="0" smtClean="0">
                <a:latin typeface="Arial" panose="020B0604020202020204" pitchFamily="34" charset="0"/>
                <a:cs typeface="Arial" panose="020B0604020202020204" pitchFamily="34" charset="0"/>
              </a:rPr>
              <a:t>for the children, their families and school communities, where needed. </a:t>
            </a:r>
          </a:p>
          <a:p>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As </a:t>
            </a:r>
            <a:r>
              <a:rPr lang="en-GB" dirty="0">
                <a:latin typeface="Arial" panose="020B0604020202020204" pitchFamily="34" charset="0"/>
                <a:cs typeface="Arial" panose="020B0604020202020204" pitchFamily="34" charset="0"/>
              </a:rPr>
              <a:t>a result, a National Child </a:t>
            </a:r>
            <a:r>
              <a:rPr lang="en-GB" dirty="0" smtClean="0">
                <a:latin typeface="Arial" panose="020B0604020202020204" pitchFamily="34" charset="0"/>
                <a:cs typeface="Arial" panose="020B0604020202020204" pitchFamily="34" charset="0"/>
              </a:rPr>
              <a:t>Measurement Programme (NCMP)</a:t>
            </a:r>
            <a:r>
              <a:rPr lang="en-GB" dirty="0" smtClean="0">
                <a:solidFill>
                  <a:srgbClr val="FF0000"/>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has been set </a:t>
            </a:r>
            <a:r>
              <a:rPr lang="en-GB" dirty="0" smtClean="0">
                <a:latin typeface="Arial" panose="020B0604020202020204" pitchFamily="34" charset="0"/>
                <a:cs typeface="Arial" panose="020B0604020202020204" pitchFamily="34" charset="0"/>
              </a:rPr>
              <a:t>up, </a:t>
            </a:r>
            <a:r>
              <a:rPr lang="en-GB" dirty="0">
                <a:latin typeface="Arial" panose="020B0604020202020204" pitchFamily="34" charset="0"/>
                <a:cs typeface="Arial" panose="020B0604020202020204" pitchFamily="34" charset="0"/>
              </a:rPr>
              <a:t>to weigh and </a:t>
            </a:r>
            <a:r>
              <a:rPr lang="en-GB" dirty="0" smtClean="0">
                <a:latin typeface="Arial" panose="020B0604020202020204" pitchFamily="34" charset="0"/>
                <a:cs typeface="Arial" panose="020B0604020202020204" pitchFamily="34" charset="0"/>
              </a:rPr>
              <a:t>measure children, </a:t>
            </a:r>
            <a:r>
              <a:rPr lang="en-GB" dirty="0">
                <a:latin typeface="Arial" panose="020B0604020202020204" pitchFamily="34" charset="0"/>
                <a:cs typeface="Arial" panose="020B0604020202020204" pitchFamily="34" charset="0"/>
              </a:rPr>
              <a:t>in </a:t>
            </a:r>
            <a:r>
              <a:rPr lang="en-GB" dirty="0" smtClean="0">
                <a:latin typeface="Arial" panose="020B0604020202020204" pitchFamily="34" charset="0"/>
                <a:cs typeface="Arial" panose="020B0604020202020204" pitchFamily="34" charset="0"/>
              </a:rPr>
              <a:t>England, </a:t>
            </a:r>
            <a:r>
              <a:rPr lang="en-GB" dirty="0">
                <a:latin typeface="Arial" panose="020B0604020202020204" pitchFamily="34" charset="0"/>
                <a:cs typeface="Arial" panose="020B0604020202020204" pitchFamily="34" charset="0"/>
              </a:rPr>
              <a:t>in Reception and Year 6</a:t>
            </a:r>
            <a:r>
              <a:rPr lang="en-GB"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Along with PHE the School Health Nursery Nurses will give feedback on how your child is developing and advice on changes you can make to keep them  healthy.</a:t>
            </a:r>
            <a:endParaRPr lang="en-GB" strike="sngStrik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7549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3134"/>
            <a:ext cx="8610600" cy="687252"/>
          </a:xfrm>
        </p:spPr>
        <p:txBody>
          <a:bodyPr/>
          <a:lstStyle/>
          <a:p>
            <a:r>
              <a:rPr lang="en-GB" dirty="0" smtClean="0">
                <a:solidFill>
                  <a:srgbClr val="FF0000"/>
                </a:solidFill>
              </a:rPr>
              <a:t>SCHOOL ENTRY HEALTH REVIEW &amp; HEARING CHECK</a:t>
            </a:r>
            <a:endParaRPr lang="en-GB" dirty="0">
              <a:solidFill>
                <a:srgbClr val="FF0000"/>
              </a:solidFill>
            </a:endParaRPr>
          </a:p>
        </p:txBody>
      </p:sp>
      <p:sp>
        <p:nvSpPr>
          <p:cNvPr id="3" name="Rectangle 2"/>
          <p:cNvSpPr/>
          <p:nvPr/>
        </p:nvSpPr>
        <p:spPr>
          <a:xfrm>
            <a:off x="3236686" y="1100074"/>
            <a:ext cx="5749471" cy="6740307"/>
          </a:xfrm>
          <a:prstGeom prst="rect">
            <a:avLst/>
          </a:prstGeom>
        </p:spPr>
        <p:txBody>
          <a:bodyPr wrap="square">
            <a:spAutoFit/>
          </a:bodyPr>
          <a:lstStyle/>
          <a:p>
            <a:r>
              <a:rPr lang="en-GB" dirty="0" smtClean="0">
                <a:latin typeface="Arial" panose="020B0604020202020204" pitchFamily="34" charset="0"/>
                <a:cs typeface="Arial" panose="020B0604020202020204" pitchFamily="34" charset="0"/>
              </a:rPr>
              <a:t>As part of the Healthy Child Programme, all children will have a hearing check during their first year in school. This is to ensure that any hearing problems do not impact on your child’s learning and development.</a:t>
            </a:r>
          </a:p>
          <a:p>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You will be sent an Ages and Stages Questionnaire (ASQ60) for the reception age group, you may remember filling these in with your Health Visitor in the past for your child – please complete and return as advised. If you identify any areas of concern the School Nursing Team will be in touch about support or referrals that may be required.</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If </a:t>
            </a:r>
            <a:r>
              <a:rPr lang="en-GB" dirty="0">
                <a:latin typeface="Arial" panose="020B0604020202020204" pitchFamily="34" charset="0"/>
                <a:cs typeface="Arial" panose="020B0604020202020204" pitchFamily="34" charset="0"/>
              </a:rPr>
              <a:t>a problem is </a:t>
            </a:r>
            <a:r>
              <a:rPr lang="en-GB" dirty="0" smtClean="0">
                <a:latin typeface="Arial" panose="020B0604020202020204" pitchFamily="34" charset="0"/>
                <a:cs typeface="Arial" panose="020B0604020202020204" pitchFamily="34" charset="0"/>
              </a:rPr>
              <a:t>identified, the hearing results will be shared with Parents/Carers, and with the child’s teacher. </a:t>
            </a:r>
          </a:p>
          <a:p>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A referral to the Audiology Service may be needed, once consent has been given by the parent/carer.</a:t>
            </a: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64199"/>
            <a:ext cx="2779486" cy="1529815"/>
          </a:xfrm>
          <a:prstGeom prst="rect">
            <a:avLst/>
          </a:prstGeom>
        </p:spPr>
      </p:pic>
      <p:pic>
        <p:nvPicPr>
          <p:cNvPr id="13" name="Picture 12"/>
          <p:cNvPicPr/>
          <p:nvPr/>
        </p:nvPicPr>
        <p:blipFill rotWithShape="1">
          <a:blip r:embed="rId3">
            <a:extLst>
              <a:ext uri="{28A0092B-C50C-407E-A947-70E740481C1C}">
                <a14:useLocalDpi xmlns:a14="http://schemas.microsoft.com/office/drawing/2010/main" val="0"/>
              </a:ext>
            </a:extLst>
          </a:blip>
          <a:srcRect l="36815" r="-147" b="1207"/>
          <a:stretch/>
        </p:blipFill>
        <p:spPr bwMode="auto">
          <a:xfrm>
            <a:off x="995881" y="1955549"/>
            <a:ext cx="1732359" cy="28340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2146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DROP-INS</a:t>
            </a:r>
            <a:endParaRPr lang="en-GB" dirty="0"/>
          </a:p>
        </p:txBody>
      </p:sp>
      <p:sp>
        <p:nvSpPr>
          <p:cNvPr id="3" name="Rectangle 2"/>
          <p:cNvSpPr/>
          <p:nvPr/>
        </p:nvSpPr>
        <p:spPr>
          <a:xfrm>
            <a:off x="3236686" y="1100074"/>
            <a:ext cx="5749471" cy="5632311"/>
          </a:xfrm>
          <a:prstGeom prst="rect">
            <a:avLst/>
          </a:prstGeom>
        </p:spPr>
        <p:txBody>
          <a:bodyPr wrap="square">
            <a:spAutoFit/>
          </a:bodyPr>
          <a:lstStyle/>
          <a:p>
            <a:r>
              <a:rPr lang="en-GB" dirty="0" smtClean="0">
                <a:latin typeface="Arial" panose="020B0604020202020204" pitchFamily="34" charset="0"/>
                <a:cs typeface="Arial" panose="020B0604020202020204" pitchFamily="34" charset="0"/>
              </a:rPr>
              <a:t>A Drop-in is an open access service that School Nursing</a:t>
            </a:r>
            <a:r>
              <a:rPr lang="en-GB" dirty="0" smtClean="0">
                <a:solidFill>
                  <a:srgbClr val="FF0000"/>
                </a:solidFill>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aims to provide in every infant, junior and primary school. </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Drop-ins provide parents/carers and school staff with the opportunity to “drop-in” without an appointment, to discuss any aspect of </a:t>
            </a:r>
            <a:r>
              <a:rPr lang="en-GB" dirty="0">
                <a:latin typeface="Arial" panose="020B0604020202020204" pitchFamily="34" charset="0"/>
                <a:cs typeface="Arial" panose="020B0604020202020204" pitchFamily="34" charset="0"/>
              </a:rPr>
              <a:t>a</a:t>
            </a:r>
            <a:r>
              <a:rPr lang="en-GB" dirty="0" smtClean="0">
                <a:latin typeface="Arial" panose="020B0604020202020204" pitchFamily="34" charset="0"/>
                <a:cs typeface="Arial" panose="020B0604020202020204" pitchFamily="34" charset="0"/>
              </a:rPr>
              <a:t> child’s health or well being with a School Health Nursery Nurse. </a:t>
            </a:r>
          </a:p>
          <a:p>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School Nursing can also support you with advice on the following issues;</a:t>
            </a:r>
          </a:p>
          <a:p>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Bed Wetting</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Behaviour</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Nutritional Advice</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Sleep</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Toileting</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Emotional Wellbeing</a:t>
            </a:r>
          </a:p>
          <a:p>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1421" y="4114800"/>
            <a:ext cx="2735036" cy="1969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32" y="4025900"/>
            <a:ext cx="2750386" cy="205801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98537"/>
            <a:ext cx="3236686" cy="2847652"/>
          </a:xfrm>
          <a:prstGeom prst="rect">
            <a:avLst/>
          </a:prstGeom>
        </p:spPr>
      </p:pic>
    </p:spTree>
    <p:extLst>
      <p:ext uri="{BB962C8B-B14F-4D97-AF65-F5344CB8AC3E}">
        <p14:creationId xmlns:p14="http://schemas.microsoft.com/office/powerpoint/2010/main" val="2907080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NUMBER FOR THE SERVICE</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550" y="4109418"/>
            <a:ext cx="4245300" cy="2075482"/>
          </a:xfrm>
          <a:prstGeom prst="rect">
            <a:avLst/>
          </a:prstGeom>
        </p:spPr>
      </p:pic>
      <p:sp>
        <p:nvSpPr>
          <p:cNvPr id="7" name="Rectangle 6"/>
          <p:cNvSpPr/>
          <p:nvPr/>
        </p:nvSpPr>
        <p:spPr>
          <a:xfrm>
            <a:off x="578756" y="1277874"/>
            <a:ext cx="7971844" cy="1231106"/>
          </a:xfrm>
          <a:prstGeom prst="rect">
            <a:avLst/>
          </a:prstGeom>
        </p:spPr>
        <p:txBody>
          <a:bodyPr wrap="square">
            <a:spAutoFit/>
          </a:bodyPr>
          <a:lstStyle/>
          <a:p>
            <a:pPr marL="285750" indent="-285750">
              <a:buFont typeface="Arial" panose="020B0604020202020204" pitchFamily="34" charset="0"/>
              <a:buChar char="•"/>
            </a:pPr>
            <a:r>
              <a:rPr lang="en-GB" sz="2800" b="1" dirty="0" smtClean="0">
                <a:latin typeface="Arial" panose="020B0604020202020204" pitchFamily="34" charset="0"/>
                <a:cs typeface="Arial" panose="020B0604020202020204" pitchFamily="34" charset="0"/>
              </a:rPr>
              <a:t>Bournemouth, Christchurch, Poole and Dorset – 01929 557558</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498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33006F"/>
      </a:dk2>
      <a:lt2>
        <a:srgbClr val="FFFFFF"/>
      </a:lt2>
      <a:accent1>
        <a:srgbClr val="E28C05"/>
      </a:accent1>
      <a:accent2>
        <a:srgbClr val="5BBF21"/>
      </a:accent2>
      <a:accent3>
        <a:srgbClr val="0079C2"/>
      </a:accent3>
      <a:accent4>
        <a:srgbClr val="56008C"/>
      </a:accent4>
      <a:accent5>
        <a:srgbClr val="F7E214"/>
      </a:accent5>
      <a:accent6>
        <a:srgbClr val="D81E05"/>
      </a:accent6>
      <a:hlink>
        <a:srgbClr val="A00054"/>
      </a:hlink>
      <a:folHlink>
        <a:srgbClr val="931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11201</TotalTime>
  <Words>603</Words>
  <Application>Microsoft Office PowerPoint</Application>
  <PresentationFormat>On-screen Show (4:3)</PresentationFormat>
  <Paragraphs>71</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CYP PUBLIC HEALTH SERVICE – SCHOOL NURSING</vt:lpstr>
      <vt:lpstr>OUR ROLE</vt:lpstr>
      <vt:lpstr>ACCESSING OUR SERVICE</vt:lpstr>
      <vt:lpstr>SCHOOL NURSING WEBPAGE</vt:lpstr>
      <vt:lpstr>School Health Nursery Nurses</vt:lpstr>
      <vt:lpstr>NATIONAL CHILD MEASUREMENT PROGRAMME</vt:lpstr>
      <vt:lpstr>SCHOOL ENTRY HEALTH REVIEW &amp; HEARING CHECK</vt:lpstr>
      <vt:lpstr>DROP-INS</vt:lpstr>
      <vt:lpstr>CONTACT NUMBER FOR THE SERVICE</vt:lpstr>
    </vt:vector>
  </TitlesOfParts>
  <Company>Smith &amp; Milton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O'Brien</dc:creator>
  <cp:lastModifiedBy>KAREN CAINES (DHC)</cp:lastModifiedBy>
  <cp:revision>630</cp:revision>
  <cp:lastPrinted>2016-05-16T05:52:27Z</cp:lastPrinted>
  <dcterms:created xsi:type="dcterms:W3CDTF">2014-04-08T10:27:44Z</dcterms:created>
  <dcterms:modified xsi:type="dcterms:W3CDTF">2021-05-17T12:55:07Z</dcterms:modified>
</cp:coreProperties>
</file>